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08" r:id="rId3"/>
    <p:sldId id="361" r:id="rId4"/>
    <p:sldId id="334" r:id="rId5"/>
    <p:sldId id="306" r:id="rId6"/>
    <p:sldId id="307" r:id="rId7"/>
    <p:sldId id="348" r:id="rId8"/>
    <p:sldId id="349" r:id="rId9"/>
    <p:sldId id="333" r:id="rId10"/>
    <p:sldId id="357" r:id="rId11"/>
    <p:sldId id="359" r:id="rId12"/>
  </p:sldIdLst>
  <p:sldSz cx="12192000" cy="6858000"/>
  <p:notesSz cx="6811963" cy="9942513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">
          <p15:clr>
            <a:srgbClr val="A4A3A4"/>
          </p15:clr>
        </p15:guide>
        <p15:guide id="2" orient="horz" pos="437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3561">
          <p15:clr>
            <a:srgbClr val="A4A3A4"/>
          </p15:clr>
        </p15:guide>
        <p15:guide id="6" pos="5117">
          <p15:clr>
            <a:srgbClr val="A4A3A4"/>
          </p15:clr>
        </p15:guide>
        <p15:guide id="7" pos="7378">
          <p15:clr>
            <a:srgbClr val="A4A3A4"/>
          </p15:clr>
        </p15:guide>
        <p15:guide id="8" pos="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ehler, Katia (GfK)" initials="DK(" lastIdx="7" clrIdx="0">
    <p:extLst>
      <p:ext uri="{19B8F6BF-5375-455C-9EA6-DF929625EA0E}">
        <p15:presenceInfo xmlns:p15="http://schemas.microsoft.com/office/powerpoint/2012/main" userId="S-1-5-21-1328376081-1279679187-339368940-346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D25"/>
    <a:srgbClr val="00BDD2"/>
    <a:srgbClr val="25BD71"/>
    <a:srgbClr val="DA1838"/>
    <a:srgbClr val="404040"/>
    <a:srgbClr val="7F7F7F"/>
    <a:srgbClr val="DE304D"/>
    <a:srgbClr val="E84662"/>
    <a:srgbClr val="FFFFFF"/>
    <a:srgbClr val="DD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7" autoAdjust="0"/>
    <p:restoredTop sz="96375" autoAdjust="0"/>
  </p:normalViewPr>
  <p:slideViewPr>
    <p:cSldViewPr snapToObjects="1">
      <p:cViewPr varScale="1">
        <p:scale>
          <a:sx n="111" d="100"/>
          <a:sy n="111" d="100"/>
        </p:scale>
        <p:origin x="500" y="84"/>
      </p:cViewPr>
      <p:guideLst>
        <p:guide orient="horz" pos="302"/>
        <p:guide orient="horz" pos="437"/>
        <p:guide orient="horz" pos="709"/>
        <p:guide orient="horz" pos="1117"/>
        <p:guide orient="horz" pos="3561"/>
        <p:guide pos="5117"/>
        <p:guide pos="7378"/>
        <p:guide pos="2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5386037593819E-2"/>
          <c:y val="0"/>
          <c:w val="0.97532010765520971"/>
          <c:h val="0.8821174618460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Analog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2016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Tabelle1!$B$2:$B$9</c:f>
              <c:numCache>
                <c:formatCode>0%</c:formatCode>
                <c:ptCount val="8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1-4582-854B-6E22FF5D143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Digital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69000">
                  <a:srgbClr val="DA1838">
                    <a:lumMod val="72000"/>
                    <a:lumOff val="28000"/>
                  </a:srgbClr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69000">
                    <a:srgbClr val="DA1838">
                      <a:lumMod val="72000"/>
                      <a:lumOff val="28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41-4582-854B-6E22FF5D1436}"/>
              </c:ext>
            </c:extLst>
          </c:dPt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2016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Tabelle1!$C$2:$C$9</c:f>
              <c:numCache>
                <c:formatCode>0%</c:formatCode>
                <c:ptCount val="8"/>
                <c:pt idx="0">
                  <c:v>0.49</c:v>
                </c:pt>
                <c:pt idx="1">
                  <c:v>0.53</c:v>
                </c:pt>
                <c:pt idx="2">
                  <c:v>0.54</c:v>
                </c:pt>
                <c:pt idx="3">
                  <c:v>0.56999999999999995</c:v>
                </c:pt>
                <c:pt idx="4">
                  <c:v>0.61</c:v>
                </c:pt>
                <c:pt idx="5">
                  <c:v>0.63</c:v>
                </c:pt>
                <c:pt idx="6">
                  <c:v>0.64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1-4582-854B-6E22FF5D1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656760584"/>
        <c:axId val="656760904"/>
      </c:barChart>
      <c:catAx>
        <c:axId val="65676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56760904"/>
        <c:crosses val="autoZero"/>
        <c:auto val="1"/>
        <c:lblAlgn val="ctr"/>
        <c:lblOffset val="100"/>
        <c:noMultiLvlLbl val="0"/>
      </c:catAx>
      <c:valAx>
        <c:axId val="656760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676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403466630914E-2"/>
          <c:y val="8.3186695531100335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Tabelle3!$M$2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Tabelle3!$L$3:$L$8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Tabelle3!$M$3:$M$8</c:f>
              <c:numCache>
                <c:formatCode>0</c:formatCode>
                <c:ptCount val="6"/>
                <c:pt idx="0" formatCode="General">
                  <c:v>31.2</c:v>
                </c:pt>
                <c:pt idx="1">
                  <c:v>11.5</c:v>
                </c:pt>
                <c:pt idx="2" formatCode="General">
                  <c:v>11.1</c:v>
                </c:pt>
                <c:pt idx="3">
                  <c:v>0.6</c:v>
                </c:pt>
                <c:pt idx="4">
                  <c:v>0.4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B-4124-B7BF-641CC24183E8}"/>
            </c:ext>
          </c:extLst>
        </c:ser>
        <c:ser>
          <c:idx val="1"/>
          <c:order val="1"/>
          <c:tx>
            <c:strRef>
              <c:f>Tabelle3!$N$2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cat>
            <c:strRef>
              <c:f>Tabelle3!$L$3:$L$8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Tabelle3!$N$3:$N$8</c:f>
              <c:numCache>
                <c:formatCode>0</c:formatCode>
                <c:ptCount val="6"/>
                <c:pt idx="0" formatCode="General">
                  <c:v>34.299999999999997</c:v>
                </c:pt>
                <c:pt idx="1">
                  <c:v>12.9</c:v>
                </c:pt>
                <c:pt idx="2" formatCode="General">
                  <c:v>7.5</c:v>
                </c:pt>
                <c:pt idx="3">
                  <c:v>0.9</c:v>
                </c:pt>
                <c:pt idx="4">
                  <c:v>0.2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B-4124-B7BF-641CC24183E8}"/>
            </c:ext>
          </c:extLst>
        </c:ser>
        <c:ser>
          <c:idx val="2"/>
          <c:order val="2"/>
          <c:tx>
            <c:strRef>
              <c:f>Tabelle3!$O$2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8B-4124-B7BF-641CC24183E8}"/>
              </c:ext>
            </c:extLst>
          </c:dPt>
          <c:cat>
            <c:strRef>
              <c:f>Tabelle3!$L$3:$L$8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Tabelle3!$O$3:$O$8</c:f>
              <c:numCache>
                <c:formatCode>General</c:formatCode>
                <c:ptCount val="6"/>
                <c:pt idx="0">
                  <c:v>30.8</c:v>
                </c:pt>
                <c:pt idx="1">
                  <c:v>10.9</c:v>
                </c:pt>
                <c:pt idx="2">
                  <c:v>1.3</c:v>
                </c:pt>
                <c:pt idx="3">
                  <c:v>1.7</c:v>
                </c:pt>
                <c:pt idx="4">
                  <c:v>1.7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8B-4124-B7BF-641CC2418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General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855312462226520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UKW ONLY
HÖRER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C7F-441E-BD07-674D89728B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C7F-441E-BD07-674D89728B9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C7F-441E-BD07-674D89728B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C7F-441E-BD07-674D89728B9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C7F-441E-BD07-674D89728B9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C7F-441E-BD07-674D89728B9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C7F-441E-BD07-674D89728B9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6F8-4E78-9207-1B85A5203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24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21</c:v>
                </c:pt>
                <c:pt idx="5">
                  <c:v>18</c:v>
                </c:pt>
                <c:pt idx="6">
                  <c:v>18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UKW+DIGITAL
HÖRER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C7F-441E-BD07-674D89728B9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71F153-9488-41A9-B35B-AEEABD86F74B}" type="SERIESNAME">
                      <a:rPr lang="en-US" sz="1000"/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[DATENREIHENNAME]</a:t>
                    </a:fld>
                    <a:endParaRPr lang="de-CH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7F-441E-BD07-674D89728B96}"/>
                </c:ext>
              </c:extLst>
            </c:dLbl>
            <c:dLbl>
              <c:idx val="2"/>
              <c:layout>
                <c:manualLayout>
                  <c:x val="0"/>
                  <c:y val="1.24551652544543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2232593352856098E-2"/>
                      <c:h val="0.10962222474488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C7F-441E-BD07-674D89728B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C7F-441E-BD07-674D89728B9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C7F-441E-BD07-674D89728B9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C7F-441E-BD07-674D89728B9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C7F-441E-BD07-674D89728B9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6F8-4E78-9207-1B85A5203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51</c:v>
                </c:pt>
                <c:pt idx="1">
                  <c:v>50</c:v>
                </c:pt>
                <c:pt idx="2">
                  <c:v>47</c:v>
                </c:pt>
                <c:pt idx="3">
                  <c:v>43</c:v>
                </c:pt>
                <c:pt idx="4">
                  <c:v>42</c:v>
                </c:pt>
                <c:pt idx="5">
                  <c:v>43</c:v>
                </c:pt>
                <c:pt idx="6">
                  <c:v>39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DIGITAL ONLY
HÖRER</c:v>
                </c:pt>
              </c:strCache>
            </c:strRef>
          </c:tx>
          <c:spPr>
            <a:solidFill>
              <a:srgbClr val="DD224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C7F-441E-BD07-674D89728B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C7F-441E-BD07-674D89728B9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AC7F-441E-BD07-674D89728B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AC7F-441E-BD07-674D89728B96}"/>
                </c:ext>
              </c:extLst>
            </c:dLbl>
            <c:dLbl>
              <c:idx val="4"/>
              <c:layout>
                <c:manualLayout>
                  <c:x val="1.3010426069826053E-18"/>
                  <c:y val="3.1140671442991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769441294614193E-2"/>
                      <c:h val="0.12710621246710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C7F-441E-BD07-674D89728B9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C7F-441E-BD07-674D89728B9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C7F-441E-BD07-674D89728B9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6F8-4E78-9207-1B85A5203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16</c:v>
                </c:pt>
                <c:pt idx="1">
                  <c:v>19</c:v>
                </c:pt>
                <c:pt idx="2">
                  <c:v>21</c:v>
                </c:pt>
                <c:pt idx="3">
                  <c:v>24</c:v>
                </c:pt>
                <c:pt idx="4">
                  <c:v>26</c:v>
                </c:pt>
                <c:pt idx="5">
                  <c:v>28</c:v>
                </c:pt>
                <c:pt idx="6">
                  <c:v>31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NO RADIO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41E-BD07-674D89728B9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UNBEKANNT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Tabelle1!$F$2:$F$9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F-441E-BD07-674D8972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855312462226520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51</c:v>
                </c:pt>
                <c:pt idx="1">
                  <c:v>47</c:v>
                </c:pt>
                <c:pt idx="2">
                  <c:v>46</c:v>
                </c:pt>
                <c:pt idx="3">
                  <c:v>43</c:v>
                </c:pt>
                <c:pt idx="4">
                  <c:v>39</c:v>
                </c:pt>
                <c:pt idx="5">
                  <c:v>37</c:v>
                </c:pt>
                <c:pt idx="6">
                  <c:v>36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23</c:v>
                </c:pt>
                <c:pt idx="1">
                  <c:v>27</c:v>
                </c:pt>
                <c:pt idx="2">
                  <c:v>26</c:v>
                </c:pt>
                <c:pt idx="3">
                  <c:v>32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26</c:v>
                </c:pt>
                <c:pt idx="1">
                  <c:v>26</c:v>
                </c:pt>
                <c:pt idx="2">
                  <c:v>28</c:v>
                </c:pt>
                <c:pt idx="3">
                  <c:v>25</c:v>
                </c:pt>
                <c:pt idx="4">
                  <c:v>27</c:v>
                </c:pt>
                <c:pt idx="5">
                  <c:v>29</c:v>
                </c:pt>
                <c:pt idx="6">
                  <c:v>31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190596620951581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C-49E7-9CF1-F4C857C9AD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4C-49E7-9CF1-F4C857C9AD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4C-49E7-9CF1-F4C857C9AD9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4C-49E7-9CF1-F4C857C9AD9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4C-49E7-9CF1-F4C857C9AD9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4C-49E7-9CF1-F4C857C9AD9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4C-49E7-9CF1-F4C857C9AD9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F4C-49E7-9CF1-F4C857C9AD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F4C-49E7-9CF1-F4C857C9AD9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4C-49E7-9CF1-F4C857C9AD9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F4C-49E7-9CF1-F4C857C9AD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F4C-49E7-9CF1-F4C857C9AD9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F4C-49E7-9CF1-F4C857C9AD9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4C-49E7-9CF1-F4C857C9AD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4C-49E7-9CF1-F4C857C9AD9D}"/>
              </c:ext>
            </c:extLst>
          </c:dPt>
          <c:dLbls>
            <c:dLbl>
              <c:idx val="7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950" b="0" i="0" u="none" strike="noStrike" kern="1200" baseline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8697C674-1507-4805-8D32-48881BB494A1}" type="VALUE">
                      <a:rPr lang="en-US" sz="950" b="0" i="0" u="none" strike="noStrike" kern="1200" baseline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rPr>
                      <a:pPr algn="ctr">
                        <a:defRPr lang="en-US" sz="950" b="0" i="0" u="none" strike="noStrike" kern="1200" baseline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t>[WERT]</a:t>
                    </a:fld>
                    <a:r>
                      <a:rPr lang="en-US" sz="95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rPr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F4C-49E7-9CF1-F4C857C9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Tabelle1!$F$16:$M$16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Tabelle1!$F$17:$M$17</c:f>
              <c:numCache>
                <c:formatCode>0%</c:formatCode>
                <c:ptCount val="8"/>
                <c:pt idx="0">
                  <c:v>0.48</c:v>
                </c:pt>
                <c:pt idx="1">
                  <c:v>0.49</c:v>
                </c:pt>
                <c:pt idx="2">
                  <c:v>0.45</c:v>
                </c:pt>
                <c:pt idx="3">
                  <c:v>0.43</c:v>
                </c:pt>
                <c:pt idx="4">
                  <c:v>0.43</c:v>
                </c:pt>
                <c:pt idx="5">
                  <c:v>0.39</c:v>
                </c:pt>
                <c:pt idx="6">
                  <c:v>0.39</c:v>
                </c:pt>
                <c:pt idx="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4C-49E7-9CF1-F4C857C9AD9D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Tabelle1!$F$16:$M$16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Tabelle1!$F$18:$M$18</c:f>
              <c:numCache>
                <c:formatCode>0%</c:formatCode>
                <c:ptCount val="8"/>
                <c:pt idx="0">
                  <c:v>0.19</c:v>
                </c:pt>
                <c:pt idx="1">
                  <c:v>0.23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0.26</c:v>
                </c:pt>
                <c:pt idx="5">
                  <c:v>0.3</c:v>
                </c:pt>
                <c:pt idx="6">
                  <c:v>0.25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4C-49E7-9CF1-F4C857C9AD9D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dLbl>
              <c:idx val="1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050" b="0" i="0" u="none" strike="noStrike" kern="1200" baseline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C1BB3BA3-30DB-4540-BE81-EE8CABDE24F2}" type="VALUE">
                      <a:rPr lang="en-US" sz="1050" b="0" i="0" u="none" strike="noStrike" kern="1200" baseline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rPr>
                      <a:pPr algn="ctr">
                        <a:defRPr lang="en-US" sz="1050" b="0" i="0" u="none" strike="noStrike" kern="1200" baseline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t>[WERT]</a:t>
                    </a:fld>
                    <a:r>
                      <a:rPr lang="en-US" sz="105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rPr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ED-4FDC-94A1-3C0A9F473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Tabelle1!$F$16:$M$16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Tabelle1!$F$19:$M$19</c:f>
              <c:numCache>
                <c:formatCode>0%</c:formatCode>
                <c:ptCount val="8"/>
                <c:pt idx="0">
                  <c:v>0.33</c:v>
                </c:pt>
                <c:pt idx="1">
                  <c:v>0.28000000000000003</c:v>
                </c:pt>
                <c:pt idx="2">
                  <c:v>0.3</c:v>
                </c:pt>
                <c:pt idx="3">
                  <c:v>0.28000000000000003</c:v>
                </c:pt>
                <c:pt idx="4">
                  <c:v>0.31</c:v>
                </c:pt>
                <c:pt idx="5">
                  <c:v>0.31</c:v>
                </c:pt>
                <c:pt idx="6">
                  <c:v>0.36</c:v>
                </c:pt>
                <c:pt idx="7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4C-49E7-9CF1-F4C857C9A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61458944"/>
        <c:axId val="261464832"/>
      </c:barChart>
      <c:catAx>
        <c:axId val="261458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1464832"/>
        <c:crosses val="autoZero"/>
        <c:auto val="1"/>
        <c:lblAlgn val="ctr"/>
        <c:lblOffset val="50"/>
        <c:noMultiLvlLbl val="0"/>
      </c:catAx>
      <c:valAx>
        <c:axId val="2614648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614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DA6-49D3-9668-773F8C0C1F4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DA6-49D3-9668-773F8C0C1F4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DA6-49D3-9668-773F8C0C1F4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DA6-49D3-9668-773F8C0C1F4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DA6-49D3-9668-773F8C0C1F45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A9F8E654-39B4-4A4A-BDAE-45F5EDDE98B4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Tabelle1!$J$16:$Q$16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Tabelle1!$J$17:$Q$17</c:f>
              <c:numCache>
                <c:formatCode>0%</c:formatCode>
                <c:ptCount val="8"/>
                <c:pt idx="0">
                  <c:v>0.52</c:v>
                </c:pt>
                <c:pt idx="1">
                  <c:v>0.52</c:v>
                </c:pt>
                <c:pt idx="2">
                  <c:v>0.52</c:v>
                </c:pt>
                <c:pt idx="3">
                  <c:v>0.5</c:v>
                </c:pt>
                <c:pt idx="4">
                  <c:v>0.51</c:v>
                </c:pt>
                <c:pt idx="5">
                  <c:v>0.41</c:v>
                </c:pt>
                <c:pt idx="6">
                  <c:v>0.39</c:v>
                </c:pt>
                <c:pt idx="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DC923E1E-0BBD-4779-B42A-5291EC947F55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F50-427A-81B1-9C97BEE5F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Tabelle1!$J$16:$Q$16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Tabelle1!$J$18:$Q$18</c:f>
              <c:numCache>
                <c:formatCode>0%</c:formatCode>
                <c:ptCount val="8"/>
                <c:pt idx="0">
                  <c:v>0.18</c:v>
                </c:pt>
                <c:pt idx="1">
                  <c:v>0.2</c:v>
                </c:pt>
                <c:pt idx="2">
                  <c:v>0.2</c:v>
                </c:pt>
                <c:pt idx="3">
                  <c:v>0.22</c:v>
                </c:pt>
                <c:pt idx="4">
                  <c:v>0.22</c:v>
                </c:pt>
                <c:pt idx="5">
                  <c:v>0.28999999999999998</c:v>
                </c:pt>
                <c:pt idx="6">
                  <c:v>0.27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A6-49D3-9668-773F8C0C1F45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Tabelle1!$J$16:$Q$16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Tabelle1!$J$19:$Q$19</c:f>
              <c:numCache>
                <c:formatCode>0%</c:formatCode>
                <c:ptCount val="8"/>
                <c:pt idx="0">
                  <c:v>0.3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0.3</c:v>
                </c:pt>
                <c:pt idx="6">
                  <c:v>0.34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A6-49D3-9668-773F8C0C1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57884544"/>
        <c:axId val="257886080"/>
      </c:barChart>
      <c:catAx>
        <c:axId val="25788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7886080"/>
        <c:crosses val="autoZero"/>
        <c:auto val="1"/>
        <c:lblAlgn val="ctr"/>
        <c:lblOffset val="50"/>
        <c:noMultiLvlLbl val="0"/>
      </c:catAx>
      <c:valAx>
        <c:axId val="257886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788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49-4741-A9A1-06F5A47454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49-4741-A9A1-06F5A474541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49-4741-A9A1-06F5A47454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49-4741-A9A1-06F5A47454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949-4741-A9A1-06F5A474541B}"/>
              </c:ext>
            </c:extLst>
          </c:dPt>
          <c:dLbls>
            <c:dLbl>
              <c:idx val="1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050" b="0" i="0" u="none" strike="noStrike" kern="1200" baseline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87BD6E98-598F-4102-9C15-8075033FEBC1}" type="VALUE">
                      <a:rPr lang="en-US" sz="1050" b="0" i="0" u="none" strike="noStrike" kern="1200" baseline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rPr>
                      <a:pPr algn="ctr">
                        <a:defRPr lang="en-US" sz="1050" b="0" i="0" u="none" strike="noStrike" kern="1200" baseline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t>[WERT]</a:t>
                    </a:fld>
                    <a:r>
                      <a:rPr lang="en-US" sz="105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rPr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9B-4453-8665-28F6D2A9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Tabelle1!$B$16:$I$16</c:f>
              <c:strCache>
                <c:ptCount val="8"/>
                <c:pt idx="0">
                  <c:v>Herbst 2015</c:v>
                </c:pt>
                <c:pt idx="1">
                  <c:v>Frühling 2016 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Tabelle1!$B$17:$I$17</c:f>
              <c:numCache>
                <c:formatCode>0%</c:formatCode>
                <c:ptCount val="8"/>
                <c:pt idx="0">
                  <c:v>0.52</c:v>
                </c:pt>
                <c:pt idx="1">
                  <c:v>0.46</c:v>
                </c:pt>
                <c:pt idx="2">
                  <c:v>0.45</c:v>
                </c:pt>
                <c:pt idx="3">
                  <c:v>0.43</c:v>
                </c:pt>
                <c:pt idx="4">
                  <c:v>0.38</c:v>
                </c:pt>
                <c:pt idx="5">
                  <c:v>0.36</c:v>
                </c:pt>
                <c:pt idx="6">
                  <c:v>0.36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Tabelle1!$B$16:$I$16</c:f>
              <c:strCache>
                <c:ptCount val="8"/>
                <c:pt idx="0">
                  <c:v>Herbst 2015</c:v>
                </c:pt>
                <c:pt idx="1">
                  <c:v>Frühling 2016 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Tabelle1!$B$18:$I$18</c:f>
              <c:numCache>
                <c:formatCode>0%</c:formatCode>
                <c:ptCount val="8"/>
                <c:pt idx="0">
                  <c:v>0.24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0.36</c:v>
                </c:pt>
                <c:pt idx="5">
                  <c:v>0.35</c:v>
                </c:pt>
                <c:pt idx="6">
                  <c:v>0.35</c:v>
                </c:pt>
                <c:pt idx="7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949-4741-A9A1-06F5A474541B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Tabelle1!$B$16:$I$16</c:f>
              <c:strCache>
                <c:ptCount val="8"/>
                <c:pt idx="0">
                  <c:v>Herbst 2015</c:v>
                </c:pt>
                <c:pt idx="1">
                  <c:v>Frühling 2016 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Tabelle1!$B$19:$I$19</c:f>
              <c:numCache>
                <c:formatCode>0%</c:formatCode>
                <c:ptCount val="8"/>
                <c:pt idx="0">
                  <c:v>0.24</c:v>
                </c:pt>
                <c:pt idx="1">
                  <c:v>0.26</c:v>
                </c:pt>
                <c:pt idx="2">
                  <c:v>0.27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949-4741-A9A1-06F5A4745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81395968"/>
        <c:axId val="281397504"/>
      </c:barChart>
      <c:catAx>
        <c:axId val="281395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397504"/>
        <c:crosses val="autoZero"/>
        <c:auto val="1"/>
        <c:lblAlgn val="ctr"/>
        <c:lblOffset val="50"/>
        <c:noMultiLvlLbl val="0"/>
      </c:catAx>
      <c:valAx>
        <c:axId val="2813975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8139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Tabelle1!$A$26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3A0-4A7B-8E08-90643A9C711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3A0-4A7B-8E08-90643A9C711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3A0-4A7B-8E08-90643A9C711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3A0-4A7B-8E08-90643A9C711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3A0-4A7B-8E08-90643A9C71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Tabelle1!$I$25:$P$25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Tabelle1!$I$26:$P$26</c:f>
              <c:numCache>
                <c:formatCode>0%</c:formatCode>
                <c:ptCount val="8"/>
                <c:pt idx="0">
                  <c:v>0.55000000000000004</c:v>
                </c:pt>
                <c:pt idx="1">
                  <c:v>0.53</c:v>
                </c:pt>
                <c:pt idx="2">
                  <c:v>0.51</c:v>
                </c:pt>
                <c:pt idx="3">
                  <c:v>0.48</c:v>
                </c:pt>
                <c:pt idx="4">
                  <c:v>0.46</c:v>
                </c:pt>
                <c:pt idx="5">
                  <c:v>0.43</c:v>
                </c:pt>
                <c:pt idx="6">
                  <c:v>0.4</c:v>
                </c:pt>
                <c:pt idx="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Tabelle1!$A$27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38A4214-6632-4AEE-B4FA-DF37F16797B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015-4ED6-99DD-D5DB4D922B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669142-DF90-45AA-9B32-7CFC749F9A68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015-4ED6-99DD-D5DB4D922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Tabelle1!$I$25:$P$25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Tabelle1!$I$27:$P$27</c:f>
              <c:numCache>
                <c:formatCode>0%</c:formatCode>
                <c:ptCount val="8"/>
                <c:pt idx="0">
                  <c:v>0.25</c:v>
                </c:pt>
                <c:pt idx="1">
                  <c:v>0.32</c:v>
                </c:pt>
                <c:pt idx="2">
                  <c:v>0.31</c:v>
                </c:pt>
                <c:pt idx="3">
                  <c:v>0.37</c:v>
                </c:pt>
                <c:pt idx="4">
                  <c:v>0.36</c:v>
                </c:pt>
                <c:pt idx="5">
                  <c:v>0.38</c:v>
                </c:pt>
                <c:pt idx="6">
                  <c:v>0.37</c:v>
                </c:pt>
                <c:pt idx="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3A0-4A7B-8E08-90643A9C7117}"/>
            </c:ext>
          </c:extLst>
        </c:ser>
        <c:ser>
          <c:idx val="2"/>
          <c:order val="2"/>
          <c:tx>
            <c:strRef>
              <c:f>Tabelle1!$A$28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Tabelle1!$I$25:$P$25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Tabelle1!$I$28:$P$28</c:f>
              <c:numCache>
                <c:formatCode>0%</c:formatCode>
                <c:ptCount val="8"/>
                <c:pt idx="0">
                  <c:v>0.2</c:v>
                </c:pt>
                <c:pt idx="1">
                  <c:v>0.15</c:v>
                </c:pt>
                <c:pt idx="2">
                  <c:v>0.18</c:v>
                </c:pt>
                <c:pt idx="3">
                  <c:v>0.15</c:v>
                </c:pt>
                <c:pt idx="4">
                  <c:v>0.18</c:v>
                </c:pt>
                <c:pt idx="5">
                  <c:v>0.19</c:v>
                </c:pt>
                <c:pt idx="6">
                  <c:v>0.23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A0-4A7B-8E08-90643A9C7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18155776"/>
        <c:axId val="318210816"/>
      </c:barChart>
      <c:catAx>
        <c:axId val="31815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210816"/>
        <c:crosses val="autoZero"/>
        <c:auto val="1"/>
        <c:lblAlgn val="ctr"/>
        <c:lblOffset val="50"/>
        <c:noMultiLvlLbl val="0"/>
      </c:catAx>
      <c:valAx>
        <c:axId val="3182108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18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11553860270666E-2"/>
          <c:y val="0.1136045349229788"/>
          <c:w val="0.9212574631625294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Tabelle1!$A$26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FC5-4E45-B22E-4526AA15503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FC5-4E45-B22E-4526AA1550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C5-4E45-B22E-4526AA1550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FC5-4E45-B22E-4526AA1550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FC5-4E45-B22E-4526AA15503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688E755A-ABDB-4CD2-B0C0-466ADC885D3D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D9E-4746-AFF4-F31AFD260B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BB1531-1F34-4BCB-95D6-6DA517E1645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Tabelle1!$F$25:$M$25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Tabelle1!$F$26:$M$26</c:f>
              <c:numCache>
                <c:formatCode>0%</c:formatCode>
                <c:ptCount val="8"/>
                <c:pt idx="0">
                  <c:v>0.51</c:v>
                </c:pt>
                <c:pt idx="1">
                  <c:v>0.46</c:v>
                </c:pt>
                <c:pt idx="2">
                  <c:v>0.48</c:v>
                </c:pt>
                <c:pt idx="3">
                  <c:v>0.42</c:v>
                </c:pt>
                <c:pt idx="4">
                  <c:v>0.4</c:v>
                </c:pt>
                <c:pt idx="5">
                  <c:v>0.35</c:v>
                </c:pt>
                <c:pt idx="6">
                  <c:v>0.39</c:v>
                </c:pt>
                <c:pt idx="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Tabelle1!$A$27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Tabelle1!$F$25:$M$25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Tabelle1!$F$27:$M$27</c:f>
              <c:numCache>
                <c:formatCode>0%</c:formatCode>
                <c:ptCount val="8"/>
                <c:pt idx="0">
                  <c:v>0.21</c:v>
                </c:pt>
                <c:pt idx="1">
                  <c:v>0.24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0.31</c:v>
                </c:pt>
                <c:pt idx="6">
                  <c:v>0.31</c:v>
                </c:pt>
                <c:pt idx="7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FC5-4E45-B22E-4526AA15503C}"/>
            </c:ext>
          </c:extLst>
        </c:ser>
        <c:ser>
          <c:idx val="2"/>
          <c:order val="2"/>
          <c:tx>
            <c:strRef>
              <c:f>Tabelle1!$A$28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Tabelle1!$F$25:$M$25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Tabelle1!$F$28:$M$28</c:f>
              <c:numCache>
                <c:formatCode>0%</c:formatCode>
                <c:ptCount val="8"/>
                <c:pt idx="0">
                  <c:v>0.28000000000000003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0.31</c:v>
                </c:pt>
                <c:pt idx="5">
                  <c:v>0.34</c:v>
                </c:pt>
                <c:pt idx="6">
                  <c:v>0.3</c:v>
                </c:pt>
                <c:pt idx="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C5-4E45-B22E-4526AA1550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47244032"/>
        <c:axId val="347245568"/>
      </c:barChart>
      <c:catAx>
        <c:axId val="34724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245568"/>
        <c:crosses val="autoZero"/>
        <c:auto val="1"/>
        <c:lblAlgn val="ctr"/>
        <c:lblOffset val="50"/>
        <c:noMultiLvlLbl val="0"/>
      </c:catAx>
      <c:valAx>
        <c:axId val="347245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724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Tabelle1!$A$26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3C-4FC4-95BA-4850DB77397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43C-4FC4-95BA-4850DB77397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3C-4FC4-95BA-4850DB77397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43C-4FC4-95BA-4850DB77397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3C-4FC4-95BA-4850DB77397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30B53961-327A-4222-A677-5F87EBBC7CFC}" type="VALUE">
                      <a:rPr lang="en-US" sz="95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sz="95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Tabelle1!$C$25:$J$25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Tabelle1!$C$26:$J$26</c:f>
              <c:numCache>
                <c:formatCode>0%</c:formatCode>
                <c:ptCount val="8"/>
                <c:pt idx="0">
                  <c:v>0.42</c:v>
                </c:pt>
                <c:pt idx="1">
                  <c:v>0.38</c:v>
                </c:pt>
                <c:pt idx="2">
                  <c:v>0.36</c:v>
                </c:pt>
                <c:pt idx="3">
                  <c:v>0.37</c:v>
                </c:pt>
                <c:pt idx="4">
                  <c:v>0.26</c:v>
                </c:pt>
                <c:pt idx="5">
                  <c:v>0.27</c:v>
                </c:pt>
                <c:pt idx="6">
                  <c:v>0.27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Tabelle1!$A$27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7CC0FD6-E6A6-4361-BB29-44643A158EE8}" type="VALUE">
                      <a:rPr lang="en-US" sz="95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sz="950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A50-4EA0-9DD1-A4AF66F1A5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0836A6F-FB28-48B0-94A3-41D305291493}" type="VALUE">
                      <a:rPr lang="en-US" sz="95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sz="950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6A50-4EA0-9DD1-A4AF66F1A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Tabelle1!$C$25:$J$25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Tabelle1!$C$27:$J$27</c:f>
              <c:numCache>
                <c:formatCode>0%</c:formatCode>
                <c:ptCount val="8"/>
                <c:pt idx="0">
                  <c:v>0.24</c:v>
                </c:pt>
                <c:pt idx="1">
                  <c:v>0.22</c:v>
                </c:pt>
                <c:pt idx="2">
                  <c:v>0.22</c:v>
                </c:pt>
                <c:pt idx="3">
                  <c:v>0.3</c:v>
                </c:pt>
                <c:pt idx="4">
                  <c:v>0.36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43C-4FC4-95BA-4850DB773970}"/>
            </c:ext>
          </c:extLst>
        </c:ser>
        <c:ser>
          <c:idx val="2"/>
          <c:order val="2"/>
          <c:tx>
            <c:strRef>
              <c:f>Tabelle1!$A$28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39ED1055-2340-42B4-BF65-3374AE87D63C}" type="VALUE">
                      <a:rPr lang="en-US" sz="105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sz="1050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A50-4EA0-9DD1-A4AF66F1A5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99D48C-CBCF-41BC-B891-E688EBEBD828}" type="VALUE">
                      <a:rPr lang="en-US" sz="105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sz="1050" dirty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A50-4EA0-9DD1-A4AF66F1A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Tabelle1!$C$25:$J$25</c:f>
              <c:strCache>
                <c:ptCount val="8"/>
                <c:pt idx="0">
                  <c:v>Herbst 2015</c:v>
                </c:pt>
                <c:pt idx="1">
                  <c:v>Frühling 2016</c:v>
                </c:pt>
                <c:pt idx="2">
                  <c:v>Herbst 2016</c:v>
                </c:pt>
                <c:pt idx="3">
                  <c:v>Frühling 2017</c:v>
                </c:pt>
                <c:pt idx="4">
                  <c:v>Herbst 2017</c:v>
                </c:pt>
                <c:pt idx="5">
                  <c:v>Frühling 2018</c:v>
                </c:pt>
                <c:pt idx="6">
                  <c:v>Herbst 2018</c:v>
                </c:pt>
                <c:pt idx="7">
                  <c:v>Frühling 2019</c:v>
                </c:pt>
              </c:strCache>
            </c:strRef>
          </c:cat>
          <c:val>
            <c:numRef>
              <c:f>Tabelle1!$C$28:$J$28</c:f>
              <c:numCache>
                <c:formatCode>0%</c:formatCode>
                <c:ptCount val="8"/>
                <c:pt idx="0">
                  <c:v>0.34</c:v>
                </c:pt>
                <c:pt idx="1">
                  <c:v>0.4</c:v>
                </c:pt>
                <c:pt idx="2">
                  <c:v>0.42</c:v>
                </c:pt>
                <c:pt idx="3">
                  <c:v>0.33</c:v>
                </c:pt>
                <c:pt idx="4">
                  <c:v>0.38</c:v>
                </c:pt>
                <c:pt idx="5">
                  <c:v>0.41</c:v>
                </c:pt>
                <c:pt idx="6">
                  <c:v>0.45</c:v>
                </c:pt>
                <c:pt idx="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3C-4FC4-95BA-4850DB773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90336512"/>
        <c:axId val="390338048"/>
      </c:barChart>
      <c:catAx>
        <c:axId val="39033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0338048"/>
        <c:crosses val="autoZero"/>
        <c:auto val="1"/>
        <c:lblAlgn val="ctr"/>
        <c:lblOffset val="50"/>
        <c:noMultiLvlLbl val="0"/>
      </c:catAx>
      <c:valAx>
        <c:axId val="3903380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033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403466630914E-2"/>
          <c:y val="8.3186695531100335E-2"/>
          <c:w val="0.98171441599081588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Tabelle3!$M$2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D-4AAC-AC91-9B4FD918E0AA}"/>
              </c:ext>
            </c:extLst>
          </c:dPt>
          <c:cat>
            <c:strRef>
              <c:f>Tabelle3!$L$3:$L$8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Tabelle3!$M$3:$M$8</c:f>
              <c:numCache>
                <c:formatCode>0</c:formatCode>
                <c:ptCount val="6"/>
                <c:pt idx="0" formatCode="General">
                  <c:v>33</c:v>
                </c:pt>
                <c:pt idx="1">
                  <c:v>12</c:v>
                </c:pt>
                <c:pt idx="2" formatCode="General">
                  <c:v>11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D-47E8-8DA0-21141FB4984C}"/>
            </c:ext>
          </c:extLst>
        </c:ser>
        <c:ser>
          <c:idx val="1"/>
          <c:order val="1"/>
          <c:tx>
            <c:strRef>
              <c:f>Tabelle3!$N$2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3D-4AAC-AC91-9B4FD918E0AA}"/>
              </c:ext>
            </c:extLst>
          </c:dPt>
          <c:cat>
            <c:strRef>
              <c:f>Tabelle3!$L$3:$L$8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Tabelle3!$N$3:$N$8</c:f>
              <c:numCache>
                <c:formatCode>0</c:formatCode>
                <c:ptCount val="6"/>
                <c:pt idx="0" formatCode="General">
                  <c:v>35</c:v>
                </c:pt>
                <c:pt idx="1">
                  <c:v>13</c:v>
                </c:pt>
                <c:pt idx="2" formatCode="General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D-47E8-8DA0-21141FB4984C}"/>
            </c:ext>
          </c:extLst>
        </c:ser>
        <c:ser>
          <c:idx val="2"/>
          <c:order val="2"/>
          <c:tx>
            <c:strRef>
              <c:f>Tabelle3!$O$2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FD-47E8-8DA0-21141FB4984C}"/>
              </c:ext>
            </c:extLst>
          </c:dPt>
          <c:cat>
            <c:strRef>
              <c:f>Tabelle3!$L$3:$L$8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Tabelle3!$O$3:$O$8</c:f>
              <c:numCache>
                <c:formatCode>General</c:formatCode>
                <c:ptCount val="6"/>
                <c:pt idx="0">
                  <c:v>36</c:v>
                </c:pt>
                <c:pt idx="1">
                  <c:v>11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D-47E8-8DA0-21141FB49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General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2BEDC-EA53-4B30-860C-B34894562E0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EA3F909-2B60-4A6D-9D74-EB1BC29569BB}">
      <dgm:prSet phldrT="[Text]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endParaRPr lang="de-DE" dirty="0"/>
        </a:p>
      </dgm:t>
    </dgm:pt>
    <dgm:pt modelId="{43BA6BF4-8D1F-44F7-AE6C-B5AAEBFC45E5}" type="parTrans" cxnId="{18DE3F65-7ED3-467F-B877-DE063B9B9639}">
      <dgm:prSet/>
      <dgm:spPr/>
      <dgm:t>
        <a:bodyPr/>
        <a:lstStyle/>
        <a:p>
          <a:endParaRPr lang="de-DE"/>
        </a:p>
      </dgm:t>
    </dgm:pt>
    <dgm:pt modelId="{3DBF14F2-231D-4339-BF0A-C1054E2FE3DD}" type="sibTrans" cxnId="{18DE3F65-7ED3-467F-B877-DE063B9B9639}">
      <dgm:prSet/>
      <dgm:spPr/>
      <dgm:t>
        <a:bodyPr/>
        <a:lstStyle/>
        <a:p>
          <a:endParaRPr lang="de-DE"/>
        </a:p>
      </dgm:t>
    </dgm:pt>
    <dgm:pt modelId="{277DB0A0-494F-449C-BE56-747B69354299}">
      <dgm:prSet phldrT="[Text]"/>
      <dgm:spPr>
        <a:solidFill>
          <a:schemeClr val="tx1">
            <a:alpha val="63000"/>
          </a:schemeClr>
        </a:solidFill>
      </dgm:spPr>
      <dgm:t>
        <a:bodyPr/>
        <a:lstStyle/>
        <a:p>
          <a:endParaRPr lang="de-DE" dirty="0"/>
        </a:p>
      </dgm:t>
    </dgm:pt>
    <dgm:pt modelId="{622F5434-9038-41DF-9D4E-C5863EA8F1A1}" type="parTrans" cxnId="{953A717B-E128-4038-857E-532AD60F53FA}">
      <dgm:prSet/>
      <dgm:spPr/>
      <dgm:t>
        <a:bodyPr/>
        <a:lstStyle/>
        <a:p>
          <a:endParaRPr lang="de-DE"/>
        </a:p>
      </dgm:t>
    </dgm:pt>
    <dgm:pt modelId="{274AB3DF-56C2-451C-A861-7F0E1F9AA143}" type="sibTrans" cxnId="{953A717B-E128-4038-857E-532AD60F53FA}">
      <dgm:prSet/>
      <dgm:spPr/>
      <dgm:t>
        <a:bodyPr/>
        <a:lstStyle/>
        <a:p>
          <a:endParaRPr lang="de-DE"/>
        </a:p>
      </dgm:t>
    </dgm:pt>
    <dgm:pt modelId="{D3F9FCC0-B624-4E03-813D-D4F0BBF13BCA}">
      <dgm:prSet phldrT="[Text]"/>
      <dgm:spPr>
        <a:solidFill>
          <a:srgbClr val="E93B58">
            <a:alpha val="62000"/>
          </a:srgbClr>
        </a:solidFill>
      </dgm:spPr>
      <dgm:t>
        <a:bodyPr/>
        <a:lstStyle/>
        <a:p>
          <a:endParaRPr lang="de-DE" dirty="0"/>
        </a:p>
      </dgm:t>
    </dgm:pt>
    <dgm:pt modelId="{7F9E3651-8690-471B-8E02-5943F847AD3E}" type="parTrans" cxnId="{DF290F40-CA39-4BC9-A79C-BEB2C00AC37F}">
      <dgm:prSet/>
      <dgm:spPr/>
      <dgm:t>
        <a:bodyPr/>
        <a:lstStyle/>
        <a:p>
          <a:endParaRPr lang="de-DE"/>
        </a:p>
      </dgm:t>
    </dgm:pt>
    <dgm:pt modelId="{82CA8206-AC7A-4DE4-B120-DD64D6A236CF}" type="sibTrans" cxnId="{DF290F40-CA39-4BC9-A79C-BEB2C00AC37F}">
      <dgm:prSet/>
      <dgm:spPr/>
      <dgm:t>
        <a:bodyPr/>
        <a:lstStyle/>
        <a:p>
          <a:endParaRPr lang="de-DE"/>
        </a:p>
      </dgm:t>
    </dgm:pt>
    <dgm:pt modelId="{24F072C4-F69F-447F-AB6F-706ACB46E945}" type="pres">
      <dgm:prSet presAssocID="{BD02BEDC-EA53-4B30-860C-B34894562E07}" presName="compositeShape" presStyleCnt="0">
        <dgm:presLayoutVars>
          <dgm:chMax val="7"/>
          <dgm:dir/>
          <dgm:resizeHandles val="exact"/>
        </dgm:presLayoutVars>
      </dgm:prSet>
      <dgm:spPr/>
    </dgm:pt>
    <dgm:pt modelId="{D2AF77F1-4C7C-4BBC-A881-E391EDC43F48}" type="pres">
      <dgm:prSet presAssocID="{7EA3F909-2B60-4A6D-9D74-EB1BC29569BB}" presName="circ1" presStyleLbl="vennNode1" presStyleIdx="0" presStyleCnt="3"/>
      <dgm:spPr/>
      <dgm:t>
        <a:bodyPr/>
        <a:lstStyle/>
        <a:p>
          <a:endParaRPr lang="de-DE"/>
        </a:p>
      </dgm:t>
    </dgm:pt>
    <dgm:pt modelId="{4C335BE8-9314-4852-B048-739D39660741}" type="pres">
      <dgm:prSet presAssocID="{7EA3F909-2B60-4A6D-9D74-EB1BC29569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8E305C-70A2-4517-8C11-47068731EEA4}" type="pres">
      <dgm:prSet presAssocID="{277DB0A0-494F-449C-BE56-747B69354299}" presName="circ2" presStyleLbl="vennNode1" presStyleIdx="1" presStyleCnt="3"/>
      <dgm:spPr/>
      <dgm:t>
        <a:bodyPr/>
        <a:lstStyle/>
        <a:p>
          <a:endParaRPr lang="de-DE"/>
        </a:p>
      </dgm:t>
    </dgm:pt>
    <dgm:pt modelId="{2969765A-FC9C-423F-B36A-21527468DE15}" type="pres">
      <dgm:prSet presAssocID="{277DB0A0-494F-449C-BE56-747B693542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C30006-6F28-43E2-A24D-7852D8F33939}" type="pres">
      <dgm:prSet presAssocID="{D3F9FCC0-B624-4E03-813D-D4F0BBF13BCA}" presName="circ3" presStyleLbl="vennNode1" presStyleIdx="2" presStyleCnt="3"/>
      <dgm:spPr/>
      <dgm:t>
        <a:bodyPr/>
        <a:lstStyle/>
        <a:p>
          <a:endParaRPr lang="de-DE"/>
        </a:p>
      </dgm:t>
    </dgm:pt>
    <dgm:pt modelId="{61147027-EFD5-47BD-B4E8-07676E6D61EF}" type="pres">
      <dgm:prSet presAssocID="{D3F9FCC0-B624-4E03-813D-D4F0BBF13B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2369A7-2411-4039-8F51-54FF4789DB61}" type="presOf" srcId="{D3F9FCC0-B624-4E03-813D-D4F0BBF13BCA}" destId="{FAC30006-6F28-43E2-A24D-7852D8F33939}" srcOrd="0" destOrd="0" presId="urn:microsoft.com/office/officeart/2005/8/layout/venn1"/>
    <dgm:cxn modelId="{DF290F40-CA39-4BC9-A79C-BEB2C00AC37F}" srcId="{BD02BEDC-EA53-4B30-860C-B34894562E07}" destId="{D3F9FCC0-B624-4E03-813D-D4F0BBF13BCA}" srcOrd="2" destOrd="0" parTransId="{7F9E3651-8690-471B-8E02-5943F847AD3E}" sibTransId="{82CA8206-AC7A-4DE4-B120-DD64D6A236CF}"/>
    <dgm:cxn modelId="{6B37509D-4E16-455E-AE39-DC2465440303}" type="presOf" srcId="{277DB0A0-494F-449C-BE56-747B69354299}" destId="{2969765A-FC9C-423F-B36A-21527468DE15}" srcOrd="1" destOrd="0" presId="urn:microsoft.com/office/officeart/2005/8/layout/venn1"/>
    <dgm:cxn modelId="{A8C6A674-ED2D-45D8-8E21-A111B21C0044}" type="presOf" srcId="{277DB0A0-494F-449C-BE56-747B69354299}" destId="{BB8E305C-70A2-4517-8C11-47068731EEA4}" srcOrd="0" destOrd="0" presId="urn:microsoft.com/office/officeart/2005/8/layout/venn1"/>
    <dgm:cxn modelId="{FC6FA239-17A1-4887-8138-F7E73C6DFE77}" type="presOf" srcId="{BD02BEDC-EA53-4B30-860C-B34894562E07}" destId="{24F072C4-F69F-447F-AB6F-706ACB46E945}" srcOrd="0" destOrd="0" presId="urn:microsoft.com/office/officeart/2005/8/layout/venn1"/>
    <dgm:cxn modelId="{953A717B-E128-4038-857E-532AD60F53FA}" srcId="{BD02BEDC-EA53-4B30-860C-B34894562E07}" destId="{277DB0A0-494F-449C-BE56-747B69354299}" srcOrd="1" destOrd="0" parTransId="{622F5434-9038-41DF-9D4E-C5863EA8F1A1}" sibTransId="{274AB3DF-56C2-451C-A861-7F0E1F9AA143}"/>
    <dgm:cxn modelId="{4BCF6E2F-F548-443E-87E2-9F3E19CC2200}" type="presOf" srcId="{D3F9FCC0-B624-4E03-813D-D4F0BBF13BCA}" destId="{61147027-EFD5-47BD-B4E8-07676E6D61EF}" srcOrd="1" destOrd="0" presId="urn:microsoft.com/office/officeart/2005/8/layout/venn1"/>
    <dgm:cxn modelId="{9D5F9D61-0EFD-4568-BBFA-C5B7735A3FF5}" type="presOf" srcId="{7EA3F909-2B60-4A6D-9D74-EB1BC29569BB}" destId="{4C335BE8-9314-4852-B048-739D39660741}" srcOrd="1" destOrd="0" presId="urn:microsoft.com/office/officeart/2005/8/layout/venn1"/>
    <dgm:cxn modelId="{18DE3F65-7ED3-467F-B877-DE063B9B9639}" srcId="{BD02BEDC-EA53-4B30-860C-B34894562E07}" destId="{7EA3F909-2B60-4A6D-9D74-EB1BC29569BB}" srcOrd="0" destOrd="0" parTransId="{43BA6BF4-8D1F-44F7-AE6C-B5AAEBFC45E5}" sibTransId="{3DBF14F2-231D-4339-BF0A-C1054E2FE3DD}"/>
    <dgm:cxn modelId="{31768804-616E-46CE-B208-363FEDB0635B}" type="presOf" srcId="{7EA3F909-2B60-4A6D-9D74-EB1BC29569BB}" destId="{D2AF77F1-4C7C-4BBC-A881-E391EDC43F48}" srcOrd="0" destOrd="0" presId="urn:microsoft.com/office/officeart/2005/8/layout/venn1"/>
    <dgm:cxn modelId="{4CB7A4C8-D242-4811-A993-53168ED1E0C7}" type="presParOf" srcId="{24F072C4-F69F-447F-AB6F-706ACB46E945}" destId="{D2AF77F1-4C7C-4BBC-A881-E391EDC43F48}" srcOrd="0" destOrd="0" presId="urn:microsoft.com/office/officeart/2005/8/layout/venn1"/>
    <dgm:cxn modelId="{A91C01B6-30E3-4367-A379-81998B083031}" type="presParOf" srcId="{24F072C4-F69F-447F-AB6F-706ACB46E945}" destId="{4C335BE8-9314-4852-B048-739D39660741}" srcOrd="1" destOrd="0" presId="urn:microsoft.com/office/officeart/2005/8/layout/venn1"/>
    <dgm:cxn modelId="{64280AE6-1346-4810-A588-B631B3327DC0}" type="presParOf" srcId="{24F072C4-F69F-447F-AB6F-706ACB46E945}" destId="{BB8E305C-70A2-4517-8C11-47068731EEA4}" srcOrd="2" destOrd="0" presId="urn:microsoft.com/office/officeart/2005/8/layout/venn1"/>
    <dgm:cxn modelId="{7165F381-0B24-41BF-8B42-65B3212C4217}" type="presParOf" srcId="{24F072C4-F69F-447F-AB6F-706ACB46E945}" destId="{2969765A-FC9C-423F-B36A-21527468DE15}" srcOrd="3" destOrd="0" presId="urn:microsoft.com/office/officeart/2005/8/layout/venn1"/>
    <dgm:cxn modelId="{7110A69E-979D-4CE7-B0B9-78E46BE956AE}" type="presParOf" srcId="{24F072C4-F69F-447F-AB6F-706ACB46E945}" destId="{FAC30006-6F28-43E2-A24D-7852D8F33939}" srcOrd="4" destOrd="0" presId="urn:microsoft.com/office/officeart/2005/8/layout/venn1"/>
    <dgm:cxn modelId="{09F94E65-F5C5-402F-A341-20DB7429B5D8}" type="presParOf" srcId="{24F072C4-F69F-447F-AB6F-706ACB46E945}" destId="{61147027-EFD5-47BD-B4E8-07676E6D61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77F1-4C7C-4BBC-A881-E391EDC43F48}">
      <dsp:nvSpPr>
        <dsp:cNvPr id="0" name=""/>
        <dsp:cNvSpPr/>
      </dsp:nvSpPr>
      <dsp:spPr>
        <a:xfrm>
          <a:off x="1897329" y="52703"/>
          <a:ext cx="2529773" cy="2529773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2234632" y="495413"/>
        <a:ext cx="1855167" cy="1138398"/>
      </dsp:txXfrm>
    </dsp:sp>
    <dsp:sp modelId="{BB8E305C-70A2-4517-8C11-47068731EEA4}">
      <dsp:nvSpPr>
        <dsp:cNvPr id="0" name=""/>
        <dsp:cNvSpPr/>
      </dsp:nvSpPr>
      <dsp:spPr>
        <a:xfrm>
          <a:off x="2810156" y="1633811"/>
          <a:ext cx="2529773" cy="2529773"/>
        </a:xfrm>
        <a:prstGeom prst="ellipse">
          <a:avLst/>
        </a:prstGeom>
        <a:solidFill>
          <a:schemeClr val="tx1">
            <a:alpha val="6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3583845" y="2287336"/>
        <a:ext cx="1517864" cy="1391375"/>
      </dsp:txXfrm>
    </dsp:sp>
    <dsp:sp modelId="{FAC30006-6F28-43E2-A24D-7852D8F33939}">
      <dsp:nvSpPr>
        <dsp:cNvPr id="0" name=""/>
        <dsp:cNvSpPr/>
      </dsp:nvSpPr>
      <dsp:spPr>
        <a:xfrm>
          <a:off x="984503" y="1633811"/>
          <a:ext cx="2529773" cy="2529773"/>
        </a:xfrm>
        <a:prstGeom prst="ellipse">
          <a:avLst/>
        </a:prstGeom>
        <a:solidFill>
          <a:srgbClr val="E93B58">
            <a:alpha val="6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1222723" y="2287336"/>
        <a:ext cx="1517864" cy="139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0.02663</cdr:x>
      <cdr:y>0.58227</cdr:y>
    </cdr:from>
    <cdr:to>
      <cdr:x>0.07266</cdr:x>
      <cdr:y>0.70748</cdr:y>
    </cdr:to>
    <cdr:sp macro="" textlink="">
      <cdr:nvSpPr>
        <cdr:cNvPr id="12" name="Textfeld 3"/>
        <cdr:cNvSpPr txBox="1"/>
      </cdr:nvSpPr>
      <cdr:spPr>
        <a:xfrm xmlns:a="http://schemas.openxmlformats.org/drawingml/2006/main">
          <a:off x="213737" y="2552219"/>
          <a:ext cx="369332" cy="5488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200" b="1" dirty="0">
              <a:solidFill>
                <a:schemeClr val="bg1"/>
              </a:solidFill>
            </a:rPr>
            <a:t>57%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0.02663</cdr:x>
      <cdr:y>0.58227</cdr:y>
    </cdr:from>
    <cdr:to>
      <cdr:x>0.07266</cdr:x>
      <cdr:y>0.70748</cdr:y>
    </cdr:to>
    <cdr:sp macro="" textlink="">
      <cdr:nvSpPr>
        <cdr:cNvPr id="12" name="Textfeld 3"/>
        <cdr:cNvSpPr txBox="1"/>
      </cdr:nvSpPr>
      <cdr:spPr>
        <a:xfrm xmlns:a="http://schemas.openxmlformats.org/drawingml/2006/main">
          <a:off x="213737" y="2552219"/>
          <a:ext cx="369332" cy="5488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200" b="1" dirty="0">
              <a:solidFill>
                <a:schemeClr val="bg1"/>
              </a:solidFill>
            </a:rPr>
            <a:t>57%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F224-1E6B-400B-A34C-3D8931131D2B}" type="datetimeFigureOut">
              <a:rPr lang="de-CH" smtClean="0"/>
              <a:t>12.08.2019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097D-7CA8-4758-923B-C4345482B1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319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BFA24-7E6C-48CB-B64A-9464BD8CD7A3}" type="datetimeFigureOut">
              <a:rPr lang="de-CH" smtClean="0"/>
              <a:t>12.08.2019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D4B-C372-4800-BDE5-5BF564C9A5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92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6275" y="1146175"/>
            <a:ext cx="5495925" cy="3092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1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10127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326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2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4776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3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29803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4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929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5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38280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410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903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2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9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24235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2D0E-B632-4759-88B4-866A6D19A2C4}" type="datetime1">
              <a:rPr lang="de-CH" smtClean="0"/>
              <a:t>12.08.2019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907-3A0C-4A46-9F39-5E0A0B1A1244}" type="datetime1">
              <a:rPr lang="de-CH" smtClean="0"/>
              <a:t>12.08.2019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07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5141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3" y="1316707"/>
            <a:ext cx="11328987" cy="5280943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3240" y="2372785"/>
            <a:ext cx="10945520" cy="134425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2495" y="3813054"/>
            <a:ext cx="10946245" cy="1536213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3241" y="6117373"/>
            <a:ext cx="1094552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97171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4" y="3429000"/>
            <a:ext cx="11329573" cy="288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214" y="1220693"/>
            <a:ext cx="11329573" cy="134418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214" y="2660893"/>
            <a:ext cx="11329573" cy="576080"/>
          </a:xfrm>
        </p:spPr>
        <p:txBody>
          <a:bodyPr tIns="0"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0"/>
            <a:ext cx="11328829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56537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11327717" algn="r"/>
              </a:tabLst>
              <a:defRPr sz="2400">
                <a:solidFill>
                  <a:schemeClr val="tx1"/>
                </a:solidFill>
              </a:defRPr>
            </a:lvl1pPr>
            <a:lvl2pPr marL="478355" indent="0">
              <a:spcBef>
                <a:spcPts val="16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11039724" algn="r"/>
              </a:tabLst>
              <a:defRPr sz="2400">
                <a:solidFill>
                  <a:schemeClr val="bg2"/>
                </a:solidFill>
              </a:defRPr>
            </a:lvl2pPr>
            <a:lvl3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3pPr>
            <a:lvl4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5pPr>
            <a:lvl6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77719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883"/>
            <a:ext cx="11329573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12192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1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99"/>
            <a:ext cx="12192000" cy="2180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784"/>
            <a:ext cx="11328557" cy="19198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431213" y="2372883"/>
            <a:ext cx="11329512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431214" y="4197085"/>
            <a:ext cx="11328157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4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73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>
            <a:lvl1pPr>
              <a:defRPr>
                <a:solidFill>
                  <a:srgbClr val="DA1838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DB60EB1-D9E5-4FAC-ABEA-EF17309DAB62}" type="datetime1">
              <a:rPr lang="de-CH" smtClean="0"/>
              <a:t>12.08.2019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38550" y="6598493"/>
            <a:ext cx="4914900" cy="15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 anchor="b" anchorCtr="0">
            <a:spAutoFit/>
          </a:bodyPr>
          <a:lstStyle>
            <a:lvl1pPr>
              <a:defRPr sz="1800" b="1">
                <a:solidFill>
                  <a:srgbClr val="DA1838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6718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43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1220694"/>
            <a:ext cx="11329573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4" y="1700760"/>
            <a:ext cx="3647604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271746" y="1701800"/>
            <a:ext cx="3648508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8112280" y="1701800"/>
            <a:ext cx="3648507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1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31215" y="1700760"/>
            <a:ext cx="26883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311615" y="1700760"/>
            <a:ext cx="2688372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192014" y="1700760"/>
            <a:ext cx="2688373" cy="460694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9072414" y="1700760"/>
            <a:ext cx="2688373" cy="460590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31215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92014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71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9"/>
            <a:ext cx="11328399" cy="268563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9409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2" y="1221319"/>
            <a:ext cx="11328399" cy="2688168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360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8"/>
            <a:ext cx="11328400" cy="268816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1987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6811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3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515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3515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515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3516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1929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131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1131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1131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32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2351584" y="4101093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3184" y="4101725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0843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DD11-6646-48AA-AAD7-3B9F192E772A}" type="datetime1">
              <a:rPr lang="de-CH" smtClean="0"/>
              <a:t>12.08.2019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056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214" y="1316567"/>
            <a:ext cx="11329573" cy="2592917"/>
          </a:xfrm>
        </p:spPr>
        <p:txBody>
          <a:bodyPr anchor="b"/>
          <a:lstStyle>
            <a:lvl1pPr>
              <a:defRPr sz="48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8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4529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3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2819-B5ED-4601-837D-C41F17025A9C}" type="datetime1">
              <a:rPr lang="de-CH" smtClean="0"/>
              <a:t>12.08.2019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23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1A6-D848-44E3-9FE7-21BD71BE358E}" type="datetime1">
              <a:rPr lang="de-CH" smtClean="0"/>
              <a:t>12.08.2019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9913-00F3-409E-A56D-34239D622544}" type="datetime1">
              <a:rPr lang="de-CH" smtClean="0"/>
              <a:t>12.08.2019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1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A8F8-E001-454F-A01E-20BED19CE302}" type="datetime1">
              <a:rPr lang="de-CH" smtClean="0"/>
              <a:t>12.08.2019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0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897A-E516-458A-8646-4E6CC134B504}" type="datetime1">
              <a:rPr lang="de-CH" smtClean="0"/>
              <a:t>12.08.2019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38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9E57-F5FF-4835-AD23-F5C23A2B2327}" type="datetime1">
              <a:rPr lang="de-CH" smtClean="0"/>
              <a:t>12.08.2019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6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28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vmlDrawing" Target="../drawings/vmlDrawing3.v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65908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266" y="399357"/>
            <a:ext cx="11327357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267" y="1492250"/>
            <a:ext cx="1132735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5267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16F7-0B0D-450F-A33D-7A59DF727823}" type="datetime1">
              <a:rPr lang="de-CH" smtClean="0"/>
              <a:t>12.08.2019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40150" y="6598493"/>
            <a:ext cx="47117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9423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1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38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think-cell Folie" r:id="rId26" imgW="353" imgH="353" progId="TCLayout.ActiveDocument.1">
                  <p:embed/>
                </p:oleObj>
              </mc:Choice>
              <mc:Fallback>
                <p:oleObj name="think-cell Folie" r:id="rId26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216" y="260560"/>
            <a:ext cx="854518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431214" y="1220695"/>
            <a:ext cx="11329573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431800" y="-420693"/>
            <a:ext cx="11328987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431800" y="6981493"/>
            <a:ext cx="11328987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12336686" y="260648"/>
            <a:ext cx="288221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432907" y="260648"/>
            <a:ext cx="288221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10033000" y="6597440"/>
            <a:ext cx="1727787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1067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1067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432520" y="6597440"/>
            <a:ext cx="9408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1067" noProof="0" dirty="0">
                <a:solidFill>
                  <a:schemeClr val="bg2"/>
                </a:solidFill>
                <a:latin typeface="Arial" pitchFamily="34" charset="0"/>
              </a:rPr>
              <a:t>© GfK 2017</a:t>
            </a: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92254" y="260560"/>
            <a:ext cx="770129" cy="768000"/>
          </a:xfrm>
          <a:prstGeom prst="rect">
            <a:avLst/>
          </a:prstGeom>
        </p:spPr>
      </p:pic>
      <p:sp>
        <p:nvSpPr>
          <p:cNvPr id="4" name="VCT_Marker_ID_4" hidden="1"/>
          <p:cNvSpPr/>
          <p:nvPr userDrawn="1">
            <p:custDataLst>
              <p:tags r:id="rId25"/>
            </p:custDataLst>
          </p:nvPr>
        </p:nvSpPr>
        <p:spPr bwMode="gray">
          <a:xfrm>
            <a:off x="1693334" y="169334"/>
            <a:ext cx="169333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de-DE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itchFamily="34" charset="0"/>
        <a:buNone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994" marR="0" indent="-2399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79988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982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719982" indent="-2399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1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6.bin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12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microsoft.com/office/2007/relationships/hdphoto" Target="../media/hdphoto1.wd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chart" Target="../charts/chart4.xml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microsoft.com/office/2007/relationships/hdphoto" Target="../media/hdphoto4.wdp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4.png"/><Relationship Id="rId10" Type="http://schemas.openxmlformats.org/officeDocument/2006/relationships/chart" Target="../charts/chart8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7.xml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28.png"/><Relationship Id="rId18" Type="http://schemas.microsoft.com/office/2007/relationships/hdphoto" Target="../media/hdphoto8.wdp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12" Type="http://schemas.microsoft.com/office/2007/relationships/hdphoto" Target="../media/hdphoto5.wdp"/><Relationship Id="rId17" Type="http://schemas.openxmlformats.org/officeDocument/2006/relationships/image" Target="../media/image30.png"/><Relationship Id="rId2" Type="http://schemas.openxmlformats.org/officeDocument/2006/relationships/tags" Target="../tags/tag17.xml"/><Relationship Id="rId16" Type="http://schemas.microsoft.com/office/2007/relationships/hdphoto" Target="../media/hdphoto7.wdp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tags" Target="../tags/tag20.xml"/><Relationship Id="rId21" Type="http://schemas.openxmlformats.org/officeDocument/2006/relationships/image" Target="../media/image30.png"/><Relationship Id="rId7" Type="http://schemas.openxmlformats.org/officeDocument/2006/relationships/oleObject" Target="../embeddings/oleObject11.bin"/><Relationship Id="rId12" Type="http://schemas.microsoft.com/office/2007/relationships/hdphoto" Target="../media/hdphoto6.wdp"/><Relationship Id="rId17" Type="http://schemas.openxmlformats.org/officeDocument/2006/relationships/image" Target="../media/image32.png"/><Relationship Id="rId2" Type="http://schemas.openxmlformats.org/officeDocument/2006/relationships/tags" Target="../tags/tag19.xml"/><Relationship Id="rId16" Type="http://schemas.microsoft.com/office/2007/relationships/hdphoto" Target="../media/hdphoto9.wdp"/><Relationship Id="rId20" Type="http://schemas.microsoft.com/office/2007/relationships/hdphoto" Target="../media/hdphoto5.wdp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10.xml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1.png"/><Relationship Id="rId23" Type="http://schemas.openxmlformats.org/officeDocument/2006/relationships/image" Target="../media/image17.png"/><Relationship Id="rId10" Type="http://schemas.openxmlformats.org/officeDocument/2006/relationships/image" Target="../media/image26.png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Relationship Id="rId14" Type="http://schemas.microsoft.com/office/2007/relationships/hdphoto" Target="../media/hdphoto7.wdp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4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12" Type="http://schemas.microsoft.com/office/2007/relationships/diagramDrawing" Target="../diagrams/drawing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8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2.xml"/><Relationship Id="rId9" Type="http://schemas.openxmlformats.org/officeDocument/2006/relationships/diagramLayout" Target="../diagrams/layout1.xml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9.xml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1632" y="5038266"/>
            <a:ext cx="9620831" cy="1277273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CH" sz="3200" b="1" dirty="0">
                <a:latin typeface="+mn-lt"/>
              </a:rPr>
              <a:t>DIE DIGITALE RADIONUTZUNG IN DER SCHWEIZ</a:t>
            </a:r>
            <a:br>
              <a:rPr lang="de-CH" sz="3200" b="1" dirty="0">
                <a:latin typeface="+mn-lt"/>
              </a:rPr>
            </a:br>
            <a:r>
              <a:rPr lang="de-CH" sz="2400" dirty="0"/>
              <a:t>Trendanalyse Frühling 2019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CH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Manuel Kollbrunner,  Arbeitsgruppe Digitale Migration</a:t>
            </a:r>
          </a:p>
        </p:txBody>
      </p:sp>
      <p:pic>
        <p:nvPicPr>
          <p:cNvPr id="4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08" y="0"/>
            <a:ext cx="27622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t="11759" b="2568"/>
          <a:stretch/>
        </p:blipFill>
        <p:spPr>
          <a:xfrm>
            <a:off x="0" y="-43876"/>
            <a:ext cx="3793712" cy="23356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543" y="1125715"/>
            <a:ext cx="5364368" cy="34546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673" y="2284787"/>
            <a:ext cx="1583896" cy="15838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341" y="2249505"/>
            <a:ext cx="2267075" cy="16388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/>
          <a:srcRect l="4401" t="11678" r="4401" b="11678"/>
          <a:stretch/>
        </p:blipFill>
        <p:spPr>
          <a:xfrm>
            <a:off x="-37673" y="3861048"/>
            <a:ext cx="2950692" cy="7193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/>
          <a:srcRect l="2446" t="10981" r="2446" b="14233"/>
          <a:stretch/>
        </p:blipFill>
        <p:spPr>
          <a:xfrm>
            <a:off x="3771339" y="3933"/>
            <a:ext cx="3119204" cy="18395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0543" y="0"/>
            <a:ext cx="2565665" cy="1600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14460"/>
          <a:stretch/>
        </p:blipFill>
        <p:spPr>
          <a:xfrm>
            <a:off x="3750397" y="1731496"/>
            <a:ext cx="3140146" cy="283970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0919" y="3888393"/>
            <a:ext cx="721577" cy="721577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4294967295"/>
          </p:nvPr>
        </p:nvSpPr>
        <p:spPr>
          <a:xfrm>
            <a:off x="3634596" y="6598493"/>
            <a:ext cx="4922808" cy="153888"/>
          </a:xfrm>
        </p:spPr>
        <p:txBody>
          <a:bodyPr/>
          <a:lstStyle/>
          <a:p>
            <a:r>
              <a:rPr lang="de-CH" dirty="0"/>
              <a:t>DIGIMIG - das Forschungsprojekt zur digitalen Migration der Radionutzung in der Schweiz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294967295"/>
          </p:nvPr>
        </p:nvSpPr>
        <p:spPr>
          <a:xfrm>
            <a:off x="8969423" y="6598493"/>
            <a:ext cx="2743200" cy="153888"/>
          </a:xfrm>
        </p:spPr>
        <p:txBody>
          <a:bodyPr/>
          <a:lstStyle/>
          <a:p>
            <a:fld id="{9D30A0F4-21D5-4FB4-9486-6D4A5D566AB5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78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10</a:t>
            </a:fld>
            <a:endParaRPr lang="de-CH" dirty="0"/>
          </a:p>
        </p:txBody>
      </p:sp>
      <p:sp>
        <p:nvSpPr>
          <p:cNvPr id="22" name="Ellipse 21"/>
          <p:cNvSpPr/>
          <p:nvPr/>
        </p:nvSpPr>
        <p:spPr>
          <a:xfrm>
            <a:off x="560382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Ellipse 23"/>
          <p:cNvSpPr/>
          <p:nvPr/>
        </p:nvSpPr>
        <p:spPr>
          <a:xfrm>
            <a:off x="2174852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Ellipse 24"/>
          <p:cNvSpPr/>
          <p:nvPr/>
        </p:nvSpPr>
        <p:spPr>
          <a:xfrm>
            <a:off x="3789322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/>
          <p:cNvSpPr/>
          <p:nvPr/>
        </p:nvSpPr>
        <p:spPr>
          <a:xfrm>
            <a:off x="5403792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7018261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Ellipse 31"/>
          <p:cNvSpPr/>
          <p:nvPr/>
        </p:nvSpPr>
        <p:spPr>
          <a:xfrm>
            <a:off x="8632731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Ellipse 32"/>
          <p:cNvSpPr/>
          <p:nvPr/>
        </p:nvSpPr>
        <p:spPr>
          <a:xfrm>
            <a:off x="10247199" y="2185191"/>
            <a:ext cx="1344618" cy="134461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35000">
                <a:schemeClr val="bg2">
                  <a:lumMod val="90000"/>
                </a:schemeClr>
              </a:gs>
              <a:gs pos="1000">
                <a:schemeClr val="bg2">
                  <a:lumMod val="75000"/>
                </a:schemeClr>
              </a:gs>
              <a:gs pos="65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Textfeld 34"/>
          <p:cNvSpPr txBox="1">
            <a:spLocks/>
          </p:cNvSpPr>
          <p:nvPr/>
        </p:nvSpPr>
        <p:spPr>
          <a:xfrm>
            <a:off x="455498" y="3731548"/>
            <a:ext cx="1554387" cy="117512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CH" sz="5400" b="1" dirty="0">
                <a:solidFill>
                  <a:srgbClr val="139AA1"/>
                </a:solidFill>
                <a:latin typeface="+mj-lt"/>
              </a:rPr>
              <a:t>65%</a:t>
            </a:r>
          </a:p>
          <a:p>
            <a:pPr algn="ctr"/>
            <a:r>
              <a:rPr lang="de-CH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Digital</a:t>
            </a:r>
          </a:p>
        </p:txBody>
      </p:sp>
      <p:sp>
        <p:nvSpPr>
          <p:cNvPr id="36" name="Textfeld 35"/>
          <p:cNvSpPr txBox="1">
            <a:spLocks/>
          </p:cNvSpPr>
          <p:nvPr/>
        </p:nvSpPr>
        <p:spPr>
          <a:xfrm>
            <a:off x="2189744" y="3731548"/>
            <a:ext cx="1314838" cy="110799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de-CH" sz="5400" b="1" dirty="0">
                <a:solidFill>
                  <a:srgbClr val="18BEC6"/>
                </a:solidFill>
                <a:latin typeface="+mj-lt"/>
              </a:rPr>
              <a:t>+16</a:t>
            </a:r>
          </a:p>
          <a:p>
            <a:pPr algn="ctr"/>
            <a:r>
              <a:rPr lang="de-CH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de-CH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de-CH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de-CH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de-CH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de-CH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Jahren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85267" y="209460"/>
            <a:ext cx="67299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MESSAGES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>
          <a:xfrm>
            <a:off x="3684438" y="3731548"/>
            <a:ext cx="1554387" cy="138499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CH" sz="5400" b="1" dirty="0">
                <a:solidFill>
                  <a:srgbClr val="86DD25"/>
                </a:solidFill>
                <a:latin typeface="+mj-lt"/>
              </a:rPr>
              <a:t>35%</a:t>
            </a:r>
          </a:p>
          <a:p>
            <a:pPr algn="ctr"/>
            <a:r>
              <a:rPr lang="de-CH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Von «Gesamt» ist DAB+</a:t>
            </a:r>
          </a:p>
        </p:txBody>
      </p:sp>
      <p:sp>
        <p:nvSpPr>
          <p:cNvPr id="39" name="Textfeld 38"/>
          <p:cNvSpPr txBox="1">
            <a:spLocks/>
          </p:cNvSpPr>
          <p:nvPr/>
        </p:nvSpPr>
        <p:spPr>
          <a:xfrm>
            <a:off x="8527848" y="3731548"/>
            <a:ext cx="1554387" cy="132343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CH" sz="5400" b="1" dirty="0">
                <a:solidFill>
                  <a:srgbClr val="E75F0B"/>
                </a:solidFill>
                <a:latin typeface="+mj-lt"/>
              </a:rPr>
              <a:t>17%</a:t>
            </a:r>
          </a:p>
          <a:p>
            <a:pPr algn="ctr"/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sind noch      UKW-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only</a:t>
            </a: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-Hörer</a:t>
            </a:r>
          </a:p>
        </p:txBody>
      </p:sp>
      <p:sp>
        <p:nvSpPr>
          <p:cNvPr id="40" name="Textfeld 39"/>
          <p:cNvSpPr txBox="1">
            <a:spLocks/>
          </p:cNvSpPr>
          <p:nvPr/>
        </p:nvSpPr>
        <p:spPr>
          <a:xfrm>
            <a:off x="10142315" y="3731548"/>
            <a:ext cx="1554387" cy="135979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CH" sz="5400" b="1" dirty="0">
                <a:solidFill>
                  <a:srgbClr val="E93B58"/>
                </a:solidFill>
                <a:latin typeface="+mj-lt"/>
              </a:rPr>
              <a:t>38%</a:t>
            </a:r>
          </a:p>
          <a:p>
            <a:pPr algn="ctr"/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der Nutzung im Auto ist DAB+-</a:t>
            </a:r>
          </a:p>
        </p:txBody>
      </p:sp>
      <p:sp>
        <p:nvSpPr>
          <p:cNvPr id="41" name="Textfeld 40"/>
          <p:cNvSpPr txBox="1">
            <a:spLocks/>
          </p:cNvSpPr>
          <p:nvPr/>
        </p:nvSpPr>
        <p:spPr>
          <a:xfrm>
            <a:off x="5298908" y="3731548"/>
            <a:ext cx="1554387" cy="132343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CH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de-CH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60%</a:t>
            </a:r>
          </a:p>
          <a:p>
            <a:pPr algn="ctr"/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Digital in allen Sprachregionen</a:t>
            </a:r>
          </a:p>
        </p:txBody>
      </p:sp>
      <p:sp>
        <p:nvSpPr>
          <p:cNvPr id="42" name="Textfeld 41"/>
          <p:cNvSpPr txBox="1">
            <a:spLocks/>
          </p:cNvSpPr>
          <p:nvPr/>
        </p:nvSpPr>
        <p:spPr>
          <a:xfrm>
            <a:off x="6913378" y="3731548"/>
            <a:ext cx="1640072" cy="132343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CH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de-CH" sz="5400" b="1" dirty="0">
                <a:solidFill>
                  <a:srgbClr val="FFC000"/>
                </a:solidFill>
                <a:latin typeface="+mj-lt"/>
              </a:rPr>
              <a:t>60%</a:t>
            </a:r>
          </a:p>
          <a:p>
            <a:pPr algn="ctr"/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Digital in allen Alterssegmenten</a:t>
            </a: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793281" y="2408084"/>
            <a:ext cx="878820" cy="898832"/>
          </a:xfrm>
          <a:custGeom>
            <a:avLst/>
            <a:gdLst>
              <a:gd name="T0" fmla="*/ 773 w 855"/>
              <a:gd name="T1" fmla="*/ 190 h 875"/>
              <a:gd name="T2" fmla="*/ 821 w 855"/>
              <a:gd name="T3" fmla="*/ 580 h 875"/>
              <a:gd name="T4" fmla="*/ 185 w 855"/>
              <a:gd name="T5" fmla="*/ 778 h 875"/>
              <a:gd name="T6" fmla="*/ 83 w 855"/>
              <a:gd name="T7" fmla="*/ 190 h 875"/>
              <a:gd name="T8" fmla="*/ 389 w 855"/>
              <a:gd name="T9" fmla="*/ 16 h 875"/>
              <a:gd name="T10" fmla="*/ 407 w 855"/>
              <a:gd name="T11" fmla="*/ 202 h 875"/>
              <a:gd name="T12" fmla="*/ 302 w 855"/>
              <a:gd name="T13" fmla="*/ 202 h 875"/>
              <a:gd name="T14" fmla="*/ 554 w 855"/>
              <a:gd name="T15" fmla="*/ 202 h 875"/>
              <a:gd name="T16" fmla="*/ 449 w 855"/>
              <a:gd name="T17" fmla="*/ 202 h 875"/>
              <a:gd name="T18" fmla="*/ 134 w 855"/>
              <a:gd name="T19" fmla="*/ 202 h 875"/>
              <a:gd name="T20" fmla="*/ 314 w 855"/>
              <a:gd name="T21" fmla="*/ 94 h 875"/>
              <a:gd name="T22" fmla="*/ 146 w 855"/>
              <a:gd name="T23" fmla="*/ 181 h 875"/>
              <a:gd name="T24" fmla="*/ 725 w 855"/>
              <a:gd name="T25" fmla="*/ 202 h 875"/>
              <a:gd name="T26" fmla="*/ 518 w 855"/>
              <a:gd name="T27" fmla="*/ 70 h 875"/>
              <a:gd name="T28" fmla="*/ 101 w 855"/>
              <a:gd name="T29" fmla="*/ 244 h 875"/>
              <a:gd name="T30" fmla="*/ 209 w 855"/>
              <a:gd name="T31" fmla="*/ 412 h 875"/>
              <a:gd name="T32" fmla="*/ 101 w 855"/>
              <a:gd name="T33" fmla="*/ 244 h 875"/>
              <a:gd name="T34" fmla="*/ 752 w 855"/>
              <a:gd name="T35" fmla="*/ 244 h 875"/>
              <a:gd name="T36" fmla="*/ 647 w 855"/>
              <a:gd name="T37" fmla="*/ 412 h 875"/>
              <a:gd name="T38" fmla="*/ 788 w 855"/>
              <a:gd name="T39" fmla="*/ 319 h 875"/>
              <a:gd name="T40" fmla="*/ 251 w 855"/>
              <a:gd name="T41" fmla="*/ 412 h 875"/>
              <a:gd name="T42" fmla="*/ 407 w 855"/>
              <a:gd name="T43" fmla="*/ 247 h 875"/>
              <a:gd name="T44" fmla="*/ 449 w 855"/>
              <a:gd name="T45" fmla="*/ 247 h 875"/>
              <a:gd name="T46" fmla="*/ 605 w 855"/>
              <a:gd name="T47" fmla="*/ 412 h 875"/>
              <a:gd name="T48" fmla="*/ 449 w 855"/>
              <a:gd name="T49" fmla="*/ 247 h 875"/>
              <a:gd name="T50" fmla="*/ 239 w 855"/>
              <a:gd name="T51" fmla="*/ 616 h 875"/>
              <a:gd name="T52" fmla="*/ 50 w 855"/>
              <a:gd name="T53" fmla="*/ 454 h 875"/>
              <a:gd name="T54" fmla="*/ 251 w 855"/>
              <a:gd name="T55" fmla="*/ 454 h 875"/>
              <a:gd name="T56" fmla="*/ 407 w 855"/>
              <a:gd name="T57" fmla="*/ 619 h 875"/>
              <a:gd name="T58" fmla="*/ 251 w 855"/>
              <a:gd name="T59" fmla="*/ 454 h 875"/>
              <a:gd name="T60" fmla="*/ 449 w 855"/>
              <a:gd name="T61" fmla="*/ 619 h 875"/>
              <a:gd name="T62" fmla="*/ 605 w 855"/>
              <a:gd name="T63" fmla="*/ 454 h 875"/>
              <a:gd name="T64" fmla="*/ 647 w 855"/>
              <a:gd name="T65" fmla="*/ 454 h 875"/>
              <a:gd name="T66" fmla="*/ 758 w 855"/>
              <a:gd name="T67" fmla="*/ 619 h 875"/>
              <a:gd name="T68" fmla="*/ 647 w 855"/>
              <a:gd name="T69" fmla="*/ 454 h 875"/>
              <a:gd name="T70" fmla="*/ 257 w 855"/>
              <a:gd name="T71" fmla="*/ 664 h 875"/>
              <a:gd name="T72" fmla="*/ 335 w 855"/>
              <a:gd name="T73" fmla="*/ 799 h 875"/>
              <a:gd name="T74" fmla="*/ 392 w 855"/>
              <a:gd name="T75" fmla="*/ 799 h 875"/>
              <a:gd name="T76" fmla="*/ 407 w 855"/>
              <a:gd name="T77" fmla="*/ 664 h 875"/>
              <a:gd name="T78" fmla="*/ 305 w 855"/>
              <a:gd name="T79" fmla="*/ 673 h 875"/>
              <a:gd name="T80" fmla="*/ 554 w 855"/>
              <a:gd name="T81" fmla="*/ 664 h 875"/>
              <a:gd name="T82" fmla="*/ 449 w 855"/>
              <a:gd name="T83" fmla="*/ 808 h 875"/>
              <a:gd name="T84" fmla="*/ 527 w 855"/>
              <a:gd name="T85" fmla="*/ 787 h 875"/>
              <a:gd name="T86" fmla="*/ 710 w 855"/>
              <a:gd name="T87" fmla="*/ 685 h 875"/>
              <a:gd name="T88" fmla="*/ 599 w 855"/>
              <a:gd name="T89" fmla="*/ 664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5" h="875">
                <a:moveTo>
                  <a:pt x="389" y="16"/>
                </a:moveTo>
                <a:cubicBezTo>
                  <a:pt x="567" y="0"/>
                  <a:pt x="705" y="92"/>
                  <a:pt x="773" y="190"/>
                </a:cubicBezTo>
                <a:cubicBezTo>
                  <a:pt x="812" y="246"/>
                  <a:pt x="833" y="310"/>
                  <a:pt x="842" y="367"/>
                </a:cubicBezTo>
                <a:cubicBezTo>
                  <a:pt x="855" y="446"/>
                  <a:pt x="844" y="519"/>
                  <a:pt x="821" y="580"/>
                </a:cubicBezTo>
                <a:cubicBezTo>
                  <a:pt x="778" y="695"/>
                  <a:pt x="689" y="784"/>
                  <a:pt x="575" y="826"/>
                </a:cubicBezTo>
                <a:cubicBezTo>
                  <a:pt x="443" y="875"/>
                  <a:pt x="290" y="851"/>
                  <a:pt x="185" y="778"/>
                </a:cubicBezTo>
                <a:cubicBezTo>
                  <a:pt x="95" y="715"/>
                  <a:pt x="18" y="605"/>
                  <a:pt x="8" y="466"/>
                </a:cubicBezTo>
                <a:cubicBezTo>
                  <a:pt x="0" y="353"/>
                  <a:pt x="43" y="247"/>
                  <a:pt x="83" y="190"/>
                </a:cubicBezTo>
                <a:cubicBezTo>
                  <a:pt x="112" y="148"/>
                  <a:pt x="158" y="106"/>
                  <a:pt x="206" y="76"/>
                </a:cubicBezTo>
                <a:cubicBezTo>
                  <a:pt x="256" y="45"/>
                  <a:pt x="313" y="23"/>
                  <a:pt x="389" y="16"/>
                </a:cubicBezTo>
                <a:close/>
                <a:moveTo>
                  <a:pt x="302" y="202"/>
                </a:moveTo>
                <a:cubicBezTo>
                  <a:pt x="337" y="202"/>
                  <a:pt x="372" y="202"/>
                  <a:pt x="407" y="202"/>
                </a:cubicBezTo>
                <a:cubicBezTo>
                  <a:pt x="405" y="154"/>
                  <a:pt x="411" y="98"/>
                  <a:pt x="404" y="55"/>
                </a:cubicBezTo>
                <a:cubicBezTo>
                  <a:pt x="364" y="98"/>
                  <a:pt x="325" y="142"/>
                  <a:pt x="302" y="202"/>
                </a:cubicBezTo>
                <a:close/>
                <a:moveTo>
                  <a:pt x="449" y="202"/>
                </a:moveTo>
                <a:cubicBezTo>
                  <a:pt x="484" y="202"/>
                  <a:pt x="519" y="202"/>
                  <a:pt x="554" y="202"/>
                </a:cubicBezTo>
                <a:cubicBezTo>
                  <a:pt x="529" y="143"/>
                  <a:pt x="493" y="95"/>
                  <a:pt x="449" y="55"/>
                </a:cubicBezTo>
                <a:cubicBezTo>
                  <a:pt x="449" y="104"/>
                  <a:pt x="449" y="153"/>
                  <a:pt x="449" y="202"/>
                </a:cubicBezTo>
                <a:close/>
                <a:moveTo>
                  <a:pt x="146" y="181"/>
                </a:moveTo>
                <a:cubicBezTo>
                  <a:pt x="141" y="187"/>
                  <a:pt x="122" y="199"/>
                  <a:pt x="134" y="202"/>
                </a:cubicBezTo>
                <a:cubicBezTo>
                  <a:pt x="175" y="202"/>
                  <a:pt x="216" y="202"/>
                  <a:pt x="257" y="202"/>
                </a:cubicBezTo>
                <a:cubicBezTo>
                  <a:pt x="271" y="164"/>
                  <a:pt x="293" y="123"/>
                  <a:pt x="314" y="94"/>
                </a:cubicBezTo>
                <a:cubicBezTo>
                  <a:pt x="321" y="85"/>
                  <a:pt x="342" y="72"/>
                  <a:pt x="332" y="67"/>
                </a:cubicBezTo>
                <a:cubicBezTo>
                  <a:pt x="255" y="84"/>
                  <a:pt x="189" y="132"/>
                  <a:pt x="146" y="181"/>
                </a:cubicBezTo>
                <a:close/>
                <a:moveTo>
                  <a:pt x="599" y="202"/>
                </a:moveTo>
                <a:cubicBezTo>
                  <a:pt x="641" y="202"/>
                  <a:pt x="683" y="202"/>
                  <a:pt x="725" y="202"/>
                </a:cubicBezTo>
                <a:cubicBezTo>
                  <a:pt x="685" y="141"/>
                  <a:pt x="611" y="88"/>
                  <a:pt x="521" y="67"/>
                </a:cubicBezTo>
                <a:cubicBezTo>
                  <a:pt x="519" y="67"/>
                  <a:pt x="518" y="67"/>
                  <a:pt x="518" y="70"/>
                </a:cubicBezTo>
                <a:cubicBezTo>
                  <a:pt x="553" y="106"/>
                  <a:pt x="580" y="150"/>
                  <a:pt x="599" y="202"/>
                </a:cubicBezTo>
                <a:close/>
                <a:moveTo>
                  <a:pt x="101" y="244"/>
                </a:moveTo>
                <a:cubicBezTo>
                  <a:pt x="73" y="289"/>
                  <a:pt x="54" y="343"/>
                  <a:pt x="50" y="412"/>
                </a:cubicBezTo>
                <a:cubicBezTo>
                  <a:pt x="103" y="412"/>
                  <a:pt x="156" y="412"/>
                  <a:pt x="209" y="412"/>
                </a:cubicBezTo>
                <a:cubicBezTo>
                  <a:pt x="213" y="351"/>
                  <a:pt x="221" y="294"/>
                  <a:pt x="239" y="247"/>
                </a:cubicBezTo>
                <a:cubicBezTo>
                  <a:pt x="194" y="245"/>
                  <a:pt x="142" y="250"/>
                  <a:pt x="101" y="244"/>
                </a:cubicBezTo>
                <a:close/>
                <a:moveTo>
                  <a:pt x="788" y="319"/>
                </a:moveTo>
                <a:cubicBezTo>
                  <a:pt x="779" y="291"/>
                  <a:pt x="772" y="263"/>
                  <a:pt x="752" y="244"/>
                </a:cubicBezTo>
                <a:cubicBezTo>
                  <a:pt x="714" y="253"/>
                  <a:pt x="655" y="241"/>
                  <a:pt x="617" y="250"/>
                </a:cubicBezTo>
                <a:cubicBezTo>
                  <a:pt x="636" y="295"/>
                  <a:pt x="643" y="353"/>
                  <a:pt x="647" y="412"/>
                </a:cubicBezTo>
                <a:cubicBezTo>
                  <a:pt x="700" y="412"/>
                  <a:pt x="753" y="412"/>
                  <a:pt x="806" y="412"/>
                </a:cubicBezTo>
                <a:cubicBezTo>
                  <a:pt x="806" y="378"/>
                  <a:pt x="797" y="346"/>
                  <a:pt x="788" y="319"/>
                </a:cubicBezTo>
                <a:close/>
                <a:moveTo>
                  <a:pt x="284" y="247"/>
                </a:moveTo>
                <a:cubicBezTo>
                  <a:pt x="263" y="292"/>
                  <a:pt x="255" y="350"/>
                  <a:pt x="251" y="412"/>
                </a:cubicBezTo>
                <a:cubicBezTo>
                  <a:pt x="303" y="412"/>
                  <a:pt x="355" y="412"/>
                  <a:pt x="407" y="412"/>
                </a:cubicBezTo>
                <a:cubicBezTo>
                  <a:pt x="407" y="357"/>
                  <a:pt x="407" y="302"/>
                  <a:pt x="407" y="247"/>
                </a:cubicBezTo>
                <a:cubicBezTo>
                  <a:pt x="366" y="247"/>
                  <a:pt x="325" y="247"/>
                  <a:pt x="284" y="247"/>
                </a:cubicBezTo>
                <a:close/>
                <a:moveTo>
                  <a:pt x="449" y="247"/>
                </a:moveTo>
                <a:cubicBezTo>
                  <a:pt x="449" y="302"/>
                  <a:pt x="449" y="357"/>
                  <a:pt x="449" y="412"/>
                </a:cubicBezTo>
                <a:cubicBezTo>
                  <a:pt x="501" y="412"/>
                  <a:pt x="553" y="412"/>
                  <a:pt x="605" y="412"/>
                </a:cubicBezTo>
                <a:cubicBezTo>
                  <a:pt x="603" y="349"/>
                  <a:pt x="590" y="297"/>
                  <a:pt x="575" y="247"/>
                </a:cubicBezTo>
                <a:cubicBezTo>
                  <a:pt x="533" y="247"/>
                  <a:pt x="491" y="247"/>
                  <a:pt x="449" y="247"/>
                </a:cubicBezTo>
                <a:close/>
                <a:moveTo>
                  <a:pt x="98" y="619"/>
                </a:moveTo>
                <a:cubicBezTo>
                  <a:pt x="144" y="617"/>
                  <a:pt x="198" y="623"/>
                  <a:pt x="239" y="616"/>
                </a:cubicBezTo>
                <a:cubicBezTo>
                  <a:pt x="220" y="571"/>
                  <a:pt x="213" y="514"/>
                  <a:pt x="209" y="454"/>
                </a:cubicBezTo>
                <a:cubicBezTo>
                  <a:pt x="156" y="454"/>
                  <a:pt x="103" y="454"/>
                  <a:pt x="50" y="454"/>
                </a:cubicBezTo>
                <a:cubicBezTo>
                  <a:pt x="54" y="521"/>
                  <a:pt x="73" y="573"/>
                  <a:pt x="98" y="619"/>
                </a:cubicBezTo>
                <a:close/>
                <a:moveTo>
                  <a:pt x="251" y="454"/>
                </a:moveTo>
                <a:cubicBezTo>
                  <a:pt x="253" y="517"/>
                  <a:pt x="266" y="569"/>
                  <a:pt x="281" y="619"/>
                </a:cubicBezTo>
                <a:cubicBezTo>
                  <a:pt x="323" y="619"/>
                  <a:pt x="365" y="619"/>
                  <a:pt x="407" y="619"/>
                </a:cubicBezTo>
                <a:cubicBezTo>
                  <a:pt x="407" y="564"/>
                  <a:pt x="407" y="509"/>
                  <a:pt x="407" y="454"/>
                </a:cubicBezTo>
                <a:cubicBezTo>
                  <a:pt x="355" y="454"/>
                  <a:pt x="303" y="454"/>
                  <a:pt x="251" y="454"/>
                </a:cubicBezTo>
                <a:close/>
                <a:moveTo>
                  <a:pt x="449" y="454"/>
                </a:moveTo>
                <a:cubicBezTo>
                  <a:pt x="449" y="509"/>
                  <a:pt x="449" y="564"/>
                  <a:pt x="449" y="619"/>
                </a:cubicBezTo>
                <a:cubicBezTo>
                  <a:pt x="491" y="619"/>
                  <a:pt x="533" y="619"/>
                  <a:pt x="575" y="619"/>
                </a:cubicBezTo>
                <a:cubicBezTo>
                  <a:pt x="590" y="569"/>
                  <a:pt x="603" y="517"/>
                  <a:pt x="605" y="454"/>
                </a:cubicBezTo>
                <a:cubicBezTo>
                  <a:pt x="553" y="454"/>
                  <a:pt x="501" y="454"/>
                  <a:pt x="449" y="454"/>
                </a:cubicBezTo>
                <a:close/>
                <a:moveTo>
                  <a:pt x="647" y="454"/>
                </a:moveTo>
                <a:cubicBezTo>
                  <a:pt x="643" y="515"/>
                  <a:pt x="635" y="572"/>
                  <a:pt x="617" y="619"/>
                </a:cubicBezTo>
                <a:cubicBezTo>
                  <a:pt x="664" y="619"/>
                  <a:pt x="711" y="619"/>
                  <a:pt x="758" y="619"/>
                </a:cubicBezTo>
                <a:cubicBezTo>
                  <a:pt x="783" y="573"/>
                  <a:pt x="802" y="521"/>
                  <a:pt x="806" y="454"/>
                </a:cubicBezTo>
                <a:cubicBezTo>
                  <a:pt x="753" y="454"/>
                  <a:pt x="700" y="454"/>
                  <a:pt x="647" y="454"/>
                </a:cubicBezTo>
                <a:close/>
                <a:moveTo>
                  <a:pt x="335" y="799"/>
                </a:moveTo>
                <a:cubicBezTo>
                  <a:pt x="312" y="763"/>
                  <a:pt x="273" y="717"/>
                  <a:pt x="257" y="664"/>
                </a:cubicBezTo>
                <a:cubicBezTo>
                  <a:pt x="215" y="666"/>
                  <a:pt x="165" y="660"/>
                  <a:pt x="128" y="667"/>
                </a:cubicBezTo>
                <a:cubicBezTo>
                  <a:pt x="181" y="727"/>
                  <a:pt x="243" y="779"/>
                  <a:pt x="335" y="799"/>
                </a:cubicBezTo>
                <a:close/>
                <a:moveTo>
                  <a:pt x="305" y="673"/>
                </a:moveTo>
                <a:cubicBezTo>
                  <a:pt x="327" y="716"/>
                  <a:pt x="359" y="769"/>
                  <a:pt x="392" y="799"/>
                </a:cubicBezTo>
                <a:cubicBezTo>
                  <a:pt x="394" y="800"/>
                  <a:pt x="405" y="816"/>
                  <a:pt x="407" y="805"/>
                </a:cubicBezTo>
                <a:cubicBezTo>
                  <a:pt x="407" y="758"/>
                  <a:pt x="407" y="711"/>
                  <a:pt x="407" y="664"/>
                </a:cubicBezTo>
                <a:cubicBezTo>
                  <a:pt x="372" y="664"/>
                  <a:pt x="337" y="664"/>
                  <a:pt x="302" y="664"/>
                </a:cubicBezTo>
                <a:cubicBezTo>
                  <a:pt x="302" y="668"/>
                  <a:pt x="303" y="671"/>
                  <a:pt x="305" y="673"/>
                </a:cubicBezTo>
                <a:close/>
                <a:moveTo>
                  <a:pt x="449" y="808"/>
                </a:moveTo>
                <a:cubicBezTo>
                  <a:pt x="490" y="778"/>
                  <a:pt x="530" y="721"/>
                  <a:pt x="554" y="664"/>
                </a:cubicBezTo>
                <a:cubicBezTo>
                  <a:pt x="519" y="664"/>
                  <a:pt x="484" y="664"/>
                  <a:pt x="449" y="664"/>
                </a:cubicBezTo>
                <a:cubicBezTo>
                  <a:pt x="449" y="712"/>
                  <a:pt x="449" y="760"/>
                  <a:pt x="449" y="808"/>
                </a:cubicBezTo>
                <a:close/>
                <a:moveTo>
                  <a:pt x="599" y="664"/>
                </a:moveTo>
                <a:cubicBezTo>
                  <a:pt x="586" y="711"/>
                  <a:pt x="551" y="755"/>
                  <a:pt x="527" y="787"/>
                </a:cubicBezTo>
                <a:cubicBezTo>
                  <a:pt x="527" y="787"/>
                  <a:pt x="513" y="797"/>
                  <a:pt x="524" y="799"/>
                </a:cubicBezTo>
                <a:cubicBezTo>
                  <a:pt x="601" y="782"/>
                  <a:pt x="667" y="734"/>
                  <a:pt x="710" y="685"/>
                </a:cubicBezTo>
                <a:cubicBezTo>
                  <a:pt x="716" y="679"/>
                  <a:pt x="734" y="667"/>
                  <a:pt x="722" y="664"/>
                </a:cubicBezTo>
                <a:cubicBezTo>
                  <a:pt x="681" y="664"/>
                  <a:pt x="640" y="664"/>
                  <a:pt x="599" y="664"/>
                </a:cubicBezTo>
                <a:close/>
              </a:path>
            </a:pathLst>
          </a:custGeom>
          <a:solidFill>
            <a:srgbClr val="139A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44" name="Gruppieren 43"/>
          <p:cNvGrpSpPr/>
          <p:nvPr/>
        </p:nvGrpSpPr>
        <p:grpSpPr>
          <a:xfrm>
            <a:off x="2409967" y="2458641"/>
            <a:ext cx="874388" cy="797718"/>
            <a:chOff x="4948237" y="573088"/>
            <a:chExt cx="3132138" cy="2857500"/>
          </a:xfrm>
          <a:solidFill>
            <a:srgbClr val="18BEC6"/>
          </a:solidFill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61" name="Freeform 14"/>
          <p:cNvSpPr>
            <a:spLocks noEditPoints="1"/>
          </p:cNvSpPr>
          <p:nvPr/>
        </p:nvSpPr>
        <p:spPr bwMode="auto">
          <a:xfrm>
            <a:off x="10537443" y="2536435"/>
            <a:ext cx="764131" cy="642131"/>
          </a:xfrm>
          <a:custGeom>
            <a:avLst/>
            <a:gdLst>
              <a:gd name="T0" fmla="*/ 719 w 846"/>
              <a:gd name="T1" fmla="*/ 203 h 711"/>
              <a:gd name="T2" fmla="*/ 818 w 846"/>
              <a:gd name="T3" fmla="*/ 197 h 711"/>
              <a:gd name="T4" fmla="*/ 764 w 846"/>
              <a:gd name="T5" fmla="*/ 299 h 711"/>
              <a:gd name="T6" fmla="*/ 800 w 846"/>
              <a:gd name="T7" fmla="*/ 587 h 711"/>
              <a:gd name="T8" fmla="*/ 779 w 846"/>
              <a:gd name="T9" fmla="*/ 689 h 711"/>
              <a:gd name="T10" fmla="*/ 677 w 846"/>
              <a:gd name="T11" fmla="*/ 689 h 711"/>
              <a:gd name="T12" fmla="*/ 656 w 846"/>
              <a:gd name="T13" fmla="*/ 605 h 711"/>
              <a:gd name="T14" fmla="*/ 179 w 846"/>
              <a:gd name="T15" fmla="*/ 605 h 711"/>
              <a:gd name="T16" fmla="*/ 155 w 846"/>
              <a:gd name="T17" fmla="*/ 689 h 711"/>
              <a:gd name="T18" fmla="*/ 35 w 846"/>
              <a:gd name="T19" fmla="*/ 668 h 711"/>
              <a:gd name="T20" fmla="*/ 32 w 846"/>
              <a:gd name="T21" fmla="*/ 569 h 711"/>
              <a:gd name="T22" fmla="*/ 68 w 846"/>
              <a:gd name="T23" fmla="*/ 302 h 711"/>
              <a:gd name="T24" fmla="*/ 11 w 846"/>
              <a:gd name="T25" fmla="*/ 281 h 711"/>
              <a:gd name="T26" fmla="*/ 11 w 846"/>
              <a:gd name="T27" fmla="*/ 200 h 711"/>
              <a:gd name="T28" fmla="*/ 110 w 846"/>
              <a:gd name="T29" fmla="*/ 203 h 711"/>
              <a:gd name="T30" fmla="*/ 191 w 846"/>
              <a:gd name="T31" fmla="*/ 50 h 711"/>
              <a:gd name="T32" fmla="*/ 356 w 846"/>
              <a:gd name="T33" fmla="*/ 8 h 711"/>
              <a:gd name="T34" fmla="*/ 635 w 846"/>
              <a:gd name="T35" fmla="*/ 44 h 711"/>
              <a:gd name="T36" fmla="*/ 719 w 846"/>
              <a:gd name="T37" fmla="*/ 203 h 711"/>
              <a:gd name="T38" fmla="*/ 614 w 846"/>
              <a:gd name="T39" fmla="*/ 176 h 711"/>
              <a:gd name="T40" fmla="*/ 578 w 846"/>
              <a:gd name="T41" fmla="*/ 113 h 711"/>
              <a:gd name="T42" fmla="*/ 470 w 846"/>
              <a:gd name="T43" fmla="*/ 95 h 711"/>
              <a:gd name="T44" fmla="*/ 353 w 846"/>
              <a:gd name="T45" fmla="*/ 95 h 711"/>
              <a:gd name="T46" fmla="*/ 254 w 846"/>
              <a:gd name="T47" fmla="*/ 113 h 711"/>
              <a:gd name="T48" fmla="*/ 218 w 846"/>
              <a:gd name="T49" fmla="*/ 176 h 711"/>
              <a:gd name="T50" fmla="*/ 188 w 846"/>
              <a:gd name="T51" fmla="*/ 248 h 711"/>
              <a:gd name="T52" fmla="*/ 644 w 846"/>
              <a:gd name="T53" fmla="*/ 245 h 711"/>
              <a:gd name="T54" fmla="*/ 614 w 846"/>
              <a:gd name="T55" fmla="*/ 176 h 711"/>
              <a:gd name="T56" fmla="*/ 233 w 846"/>
              <a:gd name="T57" fmla="*/ 458 h 711"/>
              <a:gd name="T58" fmla="*/ 311 w 846"/>
              <a:gd name="T59" fmla="*/ 419 h 711"/>
              <a:gd name="T60" fmla="*/ 263 w 846"/>
              <a:gd name="T61" fmla="*/ 383 h 711"/>
              <a:gd name="T62" fmla="*/ 164 w 846"/>
              <a:gd name="T63" fmla="*/ 383 h 711"/>
              <a:gd name="T64" fmla="*/ 233 w 846"/>
              <a:gd name="T65" fmla="*/ 458 h 711"/>
              <a:gd name="T66" fmla="*/ 635 w 846"/>
              <a:gd name="T67" fmla="*/ 365 h 711"/>
              <a:gd name="T68" fmla="*/ 530 w 846"/>
              <a:gd name="T69" fmla="*/ 398 h 711"/>
              <a:gd name="T70" fmla="*/ 539 w 846"/>
              <a:gd name="T71" fmla="*/ 455 h 711"/>
              <a:gd name="T72" fmla="*/ 602 w 846"/>
              <a:gd name="T73" fmla="*/ 458 h 711"/>
              <a:gd name="T74" fmla="*/ 671 w 846"/>
              <a:gd name="T75" fmla="*/ 389 h 711"/>
              <a:gd name="T76" fmla="*/ 635 w 846"/>
              <a:gd name="T77" fmla="*/ 365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6" h="711">
                <a:moveTo>
                  <a:pt x="719" y="203"/>
                </a:moveTo>
                <a:cubicBezTo>
                  <a:pt x="743" y="189"/>
                  <a:pt x="793" y="168"/>
                  <a:pt x="818" y="197"/>
                </a:cubicBezTo>
                <a:cubicBezTo>
                  <a:pt x="846" y="229"/>
                  <a:pt x="830" y="317"/>
                  <a:pt x="764" y="299"/>
                </a:cubicBezTo>
                <a:cubicBezTo>
                  <a:pt x="786" y="349"/>
                  <a:pt x="800" y="480"/>
                  <a:pt x="800" y="587"/>
                </a:cubicBezTo>
                <a:cubicBezTo>
                  <a:pt x="800" y="634"/>
                  <a:pt x="805" y="674"/>
                  <a:pt x="779" y="689"/>
                </a:cubicBezTo>
                <a:cubicBezTo>
                  <a:pt x="760" y="700"/>
                  <a:pt x="703" y="704"/>
                  <a:pt x="677" y="689"/>
                </a:cubicBezTo>
                <a:cubicBezTo>
                  <a:pt x="656" y="676"/>
                  <a:pt x="656" y="645"/>
                  <a:pt x="656" y="605"/>
                </a:cubicBezTo>
                <a:cubicBezTo>
                  <a:pt x="504" y="620"/>
                  <a:pt x="330" y="621"/>
                  <a:pt x="179" y="605"/>
                </a:cubicBezTo>
                <a:cubicBezTo>
                  <a:pt x="174" y="641"/>
                  <a:pt x="178" y="676"/>
                  <a:pt x="155" y="689"/>
                </a:cubicBezTo>
                <a:cubicBezTo>
                  <a:pt x="118" y="711"/>
                  <a:pt x="45" y="694"/>
                  <a:pt x="35" y="668"/>
                </a:cubicBezTo>
                <a:cubicBezTo>
                  <a:pt x="27" y="647"/>
                  <a:pt x="32" y="605"/>
                  <a:pt x="32" y="569"/>
                </a:cubicBezTo>
                <a:cubicBezTo>
                  <a:pt x="32" y="478"/>
                  <a:pt x="46" y="350"/>
                  <a:pt x="68" y="302"/>
                </a:cubicBezTo>
                <a:cubicBezTo>
                  <a:pt x="45" y="296"/>
                  <a:pt x="23" y="302"/>
                  <a:pt x="11" y="281"/>
                </a:cubicBezTo>
                <a:cubicBezTo>
                  <a:pt x="0" y="263"/>
                  <a:pt x="0" y="217"/>
                  <a:pt x="11" y="200"/>
                </a:cubicBezTo>
                <a:cubicBezTo>
                  <a:pt x="31" y="169"/>
                  <a:pt x="87" y="183"/>
                  <a:pt x="110" y="203"/>
                </a:cubicBezTo>
                <a:cubicBezTo>
                  <a:pt x="139" y="155"/>
                  <a:pt x="146" y="90"/>
                  <a:pt x="191" y="50"/>
                </a:cubicBezTo>
                <a:cubicBezTo>
                  <a:pt x="231" y="15"/>
                  <a:pt x="292" y="12"/>
                  <a:pt x="356" y="8"/>
                </a:cubicBezTo>
                <a:cubicBezTo>
                  <a:pt x="453" y="1"/>
                  <a:pt x="579" y="0"/>
                  <a:pt x="635" y="44"/>
                </a:cubicBezTo>
                <a:cubicBezTo>
                  <a:pt x="685" y="83"/>
                  <a:pt x="692" y="149"/>
                  <a:pt x="719" y="203"/>
                </a:cubicBezTo>
                <a:close/>
                <a:moveTo>
                  <a:pt x="614" y="176"/>
                </a:moveTo>
                <a:cubicBezTo>
                  <a:pt x="606" y="158"/>
                  <a:pt x="596" y="126"/>
                  <a:pt x="578" y="113"/>
                </a:cubicBezTo>
                <a:cubicBezTo>
                  <a:pt x="557" y="99"/>
                  <a:pt x="505" y="97"/>
                  <a:pt x="470" y="95"/>
                </a:cubicBezTo>
                <a:cubicBezTo>
                  <a:pt x="430" y="93"/>
                  <a:pt x="385" y="93"/>
                  <a:pt x="353" y="95"/>
                </a:cubicBezTo>
                <a:cubicBezTo>
                  <a:pt x="322" y="97"/>
                  <a:pt x="273" y="100"/>
                  <a:pt x="254" y="113"/>
                </a:cubicBezTo>
                <a:cubicBezTo>
                  <a:pt x="236" y="126"/>
                  <a:pt x="226" y="158"/>
                  <a:pt x="218" y="176"/>
                </a:cubicBezTo>
                <a:cubicBezTo>
                  <a:pt x="207" y="202"/>
                  <a:pt x="200" y="225"/>
                  <a:pt x="188" y="248"/>
                </a:cubicBezTo>
                <a:cubicBezTo>
                  <a:pt x="334" y="260"/>
                  <a:pt x="503" y="266"/>
                  <a:pt x="644" y="245"/>
                </a:cubicBezTo>
                <a:cubicBezTo>
                  <a:pt x="632" y="224"/>
                  <a:pt x="626" y="202"/>
                  <a:pt x="614" y="176"/>
                </a:cubicBezTo>
                <a:close/>
                <a:moveTo>
                  <a:pt x="233" y="458"/>
                </a:moveTo>
                <a:cubicBezTo>
                  <a:pt x="278" y="458"/>
                  <a:pt x="314" y="457"/>
                  <a:pt x="311" y="419"/>
                </a:cubicBezTo>
                <a:cubicBezTo>
                  <a:pt x="309" y="399"/>
                  <a:pt x="293" y="392"/>
                  <a:pt x="263" y="383"/>
                </a:cubicBezTo>
                <a:cubicBezTo>
                  <a:pt x="227" y="372"/>
                  <a:pt x="184" y="353"/>
                  <a:pt x="164" y="383"/>
                </a:cubicBezTo>
                <a:cubicBezTo>
                  <a:pt x="150" y="449"/>
                  <a:pt x="172" y="458"/>
                  <a:pt x="233" y="458"/>
                </a:cubicBezTo>
                <a:close/>
                <a:moveTo>
                  <a:pt x="635" y="365"/>
                </a:moveTo>
                <a:cubicBezTo>
                  <a:pt x="610" y="363"/>
                  <a:pt x="535" y="392"/>
                  <a:pt x="530" y="398"/>
                </a:cubicBezTo>
                <a:cubicBezTo>
                  <a:pt x="517" y="416"/>
                  <a:pt x="524" y="447"/>
                  <a:pt x="539" y="455"/>
                </a:cubicBezTo>
                <a:cubicBezTo>
                  <a:pt x="551" y="461"/>
                  <a:pt x="586" y="458"/>
                  <a:pt x="602" y="458"/>
                </a:cubicBezTo>
                <a:cubicBezTo>
                  <a:pt x="658" y="458"/>
                  <a:pt x="679" y="451"/>
                  <a:pt x="671" y="389"/>
                </a:cubicBezTo>
                <a:cubicBezTo>
                  <a:pt x="662" y="378"/>
                  <a:pt x="654" y="367"/>
                  <a:pt x="635" y="365"/>
                </a:cubicBezTo>
                <a:close/>
              </a:path>
            </a:pathLst>
          </a:custGeom>
          <a:solidFill>
            <a:srgbClr val="E93B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Titel 1"/>
          <p:cNvSpPr txBox="1">
            <a:spLocks/>
          </p:cNvSpPr>
          <p:nvPr/>
        </p:nvSpPr>
        <p:spPr>
          <a:xfrm>
            <a:off x="385267" y="1339157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>
                <a:latin typeface="+mn-lt"/>
              </a:rPr>
              <a:t>Das Radioland Schweiz wird digital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F32E3B-8566-4A35-9731-EBD6ACB3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2" y="2458641"/>
            <a:ext cx="1049125" cy="840737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4F5AB28-B662-41F4-A907-75CA61DC2875}"/>
              </a:ext>
            </a:extLst>
          </p:cNvPr>
          <p:cNvGrpSpPr/>
          <p:nvPr/>
        </p:nvGrpSpPr>
        <p:grpSpPr>
          <a:xfrm>
            <a:off x="7325157" y="2528453"/>
            <a:ext cx="720080" cy="680452"/>
            <a:chOff x="10978877" y="392945"/>
            <a:chExt cx="542696" cy="512830"/>
          </a:xfrm>
          <a:solidFill>
            <a:srgbClr val="FFC000"/>
          </a:solidFill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B2030F6-C010-410A-8D6B-2A06989F7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33" y="400748"/>
              <a:ext cx="98476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5" y="105"/>
                    <a:pt x="94" y="82"/>
                    <a:pt x="83" y="69"/>
                  </a:cubicBezTo>
                  <a:cubicBezTo>
                    <a:pt x="75" y="83"/>
                    <a:pt x="62" y="92"/>
                    <a:pt x="62" y="114"/>
                  </a:cubicBezTo>
                  <a:cubicBezTo>
                    <a:pt x="0" y="103"/>
                    <a:pt x="63" y="28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4E37C466-97D0-4FE8-8120-E667C2293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1795" y="400748"/>
              <a:ext cx="98745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6" y="105"/>
                    <a:pt x="94" y="82"/>
                    <a:pt x="83" y="69"/>
                  </a:cubicBezTo>
                  <a:cubicBezTo>
                    <a:pt x="74" y="82"/>
                    <a:pt x="63" y="93"/>
                    <a:pt x="62" y="114"/>
                  </a:cubicBezTo>
                  <a:cubicBezTo>
                    <a:pt x="0" y="103"/>
                    <a:pt x="63" y="27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93A2A1FF-0790-43D9-942A-0E214FD8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5157" y="392945"/>
              <a:ext cx="85023" cy="80718"/>
            </a:xfrm>
            <a:custGeom>
              <a:avLst/>
              <a:gdLst>
                <a:gd name="T0" fmla="*/ 83 w 134"/>
                <a:gd name="T1" fmla="*/ 0 h 127"/>
                <a:gd name="T2" fmla="*/ 131 w 134"/>
                <a:gd name="T3" fmla="*/ 99 h 127"/>
                <a:gd name="T4" fmla="*/ 104 w 134"/>
                <a:gd name="T5" fmla="*/ 126 h 127"/>
                <a:gd name="T6" fmla="*/ 86 w 134"/>
                <a:gd name="T7" fmla="*/ 81 h 127"/>
                <a:gd name="T8" fmla="*/ 62 w 134"/>
                <a:gd name="T9" fmla="*/ 126 h 127"/>
                <a:gd name="T10" fmla="*/ 83 w 13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27">
                  <a:moveTo>
                    <a:pt x="83" y="0"/>
                  </a:moveTo>
                  <a:cubicBezTo>
                    <a:pt x="89" y="27"/>
                    <a:pt x="134" y="66"/>
                    <a:pt x="131" y="99"/>
                  </a:cubicBezTo>
                  <a:cubicBezTo>
                    <a:pt x="130" y="110"/>
                    <a:pt x="124" y="127"/>
                    <a:pt x="104" y="126"/>
                  </a:cubicBezTo>
                  <a:cubicBezTo>
                    <a:pt x="105" y="104"/>
                    <a:pt x="89" y="99"/>
                    <a:pt x="86" y="81"/>
                  </a:cubicBezTo>
                  <a:cubicBezTo>
                    <a:pt x="74" y="92"/>
                    <a:pt x="67" y="108"/>
                    <a:pt x="62" y="126"/>
                  </a:cubicBezTo>
                  <a:cubicBezTo>
                    <a:pt x="0" y="111"/>
                    <a:pt x="73" y="31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E73BA752-7254-4527-8649-4F591C65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850" y="486578"/>
              <a:ext cx="463323" cy="255339"/>
            </a:xfrm>
            <a:custGeom>
              <a:avLst/>
              <a:gdLst>
                <a:gd name="T0" fmla="*/ 166 w 729"/>
                <a:gd name="T1" fmla="*/ 0 h 402"/>
                <a:gd name="T2" fmla="*/ 166 w 729"/>
                <a:gd name="T3" fmla="*/ 135 h 402"/>
                <a:gd name="T4" fmla="*/ 352 w 729"/>
                <a:gd name="T5" fmla="*/ 138 h 402"/>
                <a:gd name="T6" fmla="*/ 352 w 729"/>
                <a:gd name="T7" fmla="*/ 0 h 402"/>
                <a:gd name="T8" fmla="*/ 394 w 729"/>
                <a:gd name="T9" fmla="*/ 0 h 402"/>
                <a:gd name="T10" fmla="*/ 394 w 729"/>
                <a:gd name="T11" fmla="*/ 138 h 402"/>
                <a:gd name="T12" fmla="*/ 583 w 729"/>
                <a:gd name="T13" fmla="*/ 138 h 402"/>
                <a:gd name="T14" fmla="*/ 583 w 729"/>
                <a:gd name="T15" fmla="*/ 0 h 402"/>
                <a:gd name="T16" fmla="*/ 625 w 729"/>
                <a:gd name="T17" fmla="*/ 0 h 402"/>
                <a:gd name="T18" fmla="*/ 625 w 729"/>
                <a:gd name="T19" fmla="*/ 138 h 402"/>
                <a:gd name="T20" fmla="*/ 706 w 729"/>
                <a:gd name="T21" fmla="*/ 150 h 402"/>
                <a:gd name="T22" fmla="*/ 721 w 729"/>
                <a:gd name="T23" fmla="*/ 267 h 402"/>
                <a:gd name="T24" fmla="*/ 646 w 729"/>
                <a:gd name="T25" fmla="*/ 342 h 402"/>
                <a:gd name="T26" fmla="*/ 478 w 729"/>
                <a:gd name="T27" fmla="*/ 246 h 402"/>
                <a:gd name="T28" fmla="*/ 424 w 729"/>
                <a:gd name="T29" fmla="*/ 297 h 402"/>
                <a:gd name="T30" fmla="*/ 367 w 729"/>
                <a:gd name="T31" fmla="*/ 342 h 402"/>
                <a:gd name="T32" fmla="*/ 196 w 729"/>
                <a:gd name="T33" fmla="*/ 246 h 402"/>
                <a:gd name="T34" fmla="*/ 37 w 729"/>
                <a:gd name="T35" fmla="*/ 315 h 402"/>
                <a:gd name="T36" fmla="*/ 7 w 729"/>
                <a:gd name="T37" fmla="*/ 270 h 402"/>
                <a:gd name="T38" fmla="*/ 13 w 729"/>
                <a:gd name="T39" fmla="*/ 159 h 402"/>
                <a:gd name="T40" fmla="*/ 121 w 729"/>
                <a:gd name="T41" fmla="*/ 138 h 402"/>
                <a:gd name="T42" fmla="*/ 124 w 729"/>
                <a:gd name="T43" fmla="*/ 0 h 402"/>
                <a:gd name="T44" fmla="*/ 166 w 729"/>
                <a:gd name="T4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9" h="402">
                  <a:moveTo>
                    <a:pt x="166" y="0"/>
                  </a:moveTo>
                  <a:cubicBezTo>
                    <a:pt x="166" y="45"/>
                    <a:pt x="166" y="90"/>
                    <a:pt x="166" y="135"/>
                  </a:cubicBezTo>
                  <a:cubicBezTo>
                    <a:pt x="222" y="142"/>
                    <a:pt x="291" y="136"/>
                    <a:pt x="352" y="138"/>
                  </a:cubicBezTo>
                  <a:cubicBezTo>
                    <a:pt x="352" y="92"/>
                    <a:pt x="352" y="46"/>
                    <a:pt x="352" y="0"/>
                  </a:cubicBezTo>
                  <a:cubicBezTo>
                    <a:pt x="366" y="0"/>
                    <a:pt x="380" y="0"/>
                    <a:pt x="394" y="0"/>
                  </a:cubicBezTo>
                  <a:cubicBezTo>
                    <a:pt x="394" y="46"/>
                    <a:pt x="394" y="92"/>
                    <a:pt x="394" y="138"/>
                  </a:cubicBezTo>
                  <a:cubicBezTo>
                    <a:pt x="457" y="138"/>
                    <a:pt x="520" y="138"/>
                    <a:pt x="583" y="138"/>
                  </a:cubicBezTo>
                  <a:cubicBezTo>
                    <a:pt x="583" y="92"/>
                    <a:pt x="583" y="46"/>
                    <a:pt x="583" y="0"/>
                  </a:cubicBezTo>
                  <a:cubicBezTo>
                    <a:pt x="597" y="0"/>
                    <a:pt x="611" y="0"/>
                    <a:pt x="625" y="0"/>
                  </a:cubicBezTo>
                  <a:cubicBezTo>
                    <a:pt x="625" y="46"/>
                    <a:pt x="625" y="92"/>
                    <a:pt x="625" y="138"/>
                  </a:cubicBezTo>
                  <a:cubicBezTo>
                    <a:pt x="661" y="140"/>
                    <a:pt x="686" y="133"/>
                    <a:pt x="706" y="150"/>
                  </a:cubicBezTo>
                  <a:cubicBezTo>
                    <a:pt x="727" y="168"/>
                    <a:pt x="729" y="231"/>
                    <a:pt x="721" y="267"/>
                  </a:cubicBezTo>
                  <a:cubicBezTo>
                    <a:pt x="716" y="292"/>
                    <a:pt x="673" y="341"/>
                    <a:pt x="646" y="342"/>
                  </a:cubicBezTo>
                  <a:cubicBezTo>
                    <a:pt x="576" y="345"/>
                    <a:pt x="577" y="214"/>
                    <a:pt x="478" y="246"/>
                  </a:cubicBezTo>
                  <a:cubicBezTo>
                    <a:pt x="454" y="254"/>
                    <a:pt x="441" y="275"/>
                    <a:pt x="424" y="297"/>
                  </a:cubicBezTo>
                  <a:cubicBezTo>
                    <a:pt x="408" y="319"/>
                    <a:pt x="391" y="341"/>
                    <a:pt x="367" y="342"/>
                  </a:cubicBezTo>
                  <a:cubicBezTo>
                    <a:pt x="299" y="345"/>
                    <a:pt x="293" y="214"/>
                    <a:pt x="196" y="246"/>
                  </a:cubicBezTo>
                  <a:cubicBezTo>
                    <a:pt x="136" y="266"/>
                    <a:pt x="111" y="402"/>
                    <a:pt x="37" y="315"/>
                  </a:cubicBezTo>
                  <a:cubicBezTo>
                    <a:pt x="28" y="304"/>
                    <a:pt x="10" y="283"/>
                    <a:pt x="7" y="270"/>
                  </a:cubicBezTo>
                  <a:cubicBezTo>
                    <a:pt x="0" y="241"/>
                    <a:pt x="2" y="178"/>
                    <a:pt x="13" y="159"/>
                  </a:cubicBezTo>
                  <a:cubicBezTo>
                    <a:pt x="33" y="126"/>
                    <a:pt x="75" y="143"/>
                    <a:pt x="121" y="138"/>
                  </a:cubicBezTo>
                  <a:cubicBezTo>
                    <a:pt x="128" y="98"/>
                    <a:pt x="122" y="45"/>
                    <a:pt x="124" y="0"/>
                  </a:cubicBezTo>
                  <a:cubicBezTo>
                    <a:pt x="138" y="0"/>
                    <a:pt x="152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E726C202-202C-4D80-907C-8A6F68E45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2734" y="648015"/>
              <a:ext cx="458749" cy="164396"/>
            </a:xfrm>
            <a:custGeom>
              <a:avLst/>
              <a:gdLst>
                <a:gd name="T0" fmla="*/ 718 w 722"/>
                <a:gd name="T1" fmla="*/ 76 h 259"/>
                <a:gd name="T2" fmla="*/ 715 w 722"/>
                <a:gd name="T3" fmla="*/ 259 h 259"/>
                <a:gd name="T4" fmla="*/ 7 w 722"/>
                <a:gd name="T5" fmla="*/ 259 h 259"/>
                <a:gd name="T6" fmla="*/ 4 w 722"/>
                <a:gd name="T7" fmla="*/ 79 h 259"/>
                <a:gd name="T8" fmla="*/ 16 w 722"/>
                <a:gd name="T9" fmla="*/ 85 h 259"/>
                <a:gd name="T10" fmla="*/ 106 w 722"/>
                <a:gd name="T11" fmla="*/ 115 h 259"/>
                <a:gd name="T12" fmla="*/ 238 w 722"/>
                <a:gd name="T13" fmla="*/ 19 h 259"/>
                <a:gd name="T14" fmla="*/ 385 w 722"/>
                <a:gd name="T15" fmla="*/ 115 h 259"/>
                <a:gd name="T16" fmla="*/ 442 w 722"/>
                <a:gd name="T17" fmla="*/ 64 h 259"/>
                <a:gd name="T18" fmla="*/ 499 w 722"/>
                <a:gd name="T19" fmla="*/ 16 h 259"/>
                <a:gd name="T20" fmla="*/ 655 w 722"/>
                <a:gd name="T21" fmla="*/ 118 h 259"/>
                <a:gd name="T22" fmla="*/ 718 w 722"/>
                <a:gd name="T23" fmla="*/ 76 h 259"/>
                <a:gd name="T24" fmla="*/ 202 w 722"/>
                <a:gd name="T25" fmla="*/ 142 h 259"/>
                <a:gd name="T26" fmla="*/ 241 w 722"/>
                <a:gd name="T27" fmla="*/ 124 h 259"/>
                <a:gd name="T28" fmla="*/ 202 w 722"/>
                <a:gd name="T29" fmla="*/ 142 h 259"/>
                <a:gd name="T30" fmla="*/ 505 w 722"/>
                <a:gd name="T31" fmla="*/ 154 h 259"/>
                <a:gd name="T32" fmla="*/ 514 w 722"/>
                <a:gd name="T33" fmla="*/ 118 h 259"/>
                <a:gd name="T34" fmla="*/ 505 w 722"/>
                <a:gd name="T35" fmla="*/ 154 h 259"/>
                <a:gd name="T36" fmla="*/ 91 w 722"/>
                <a:gd name="T37" fmla="*/ 217 h 259"/>
                <a:gd name="T38" fmla="*/ 118 w 722"/>
                <a:gd name="T39" fmla="*/ 184 h 259"/>
                <a:gd name="T40" fmla="*/ 91 w 722"/>
                <a:gd name="T41" fmla="*/ 217 h 259"/>
                <a:gd name="T42" fmla="*/ 370 w 722"/>
                <a:gd name="T43" fmla="*/ 178 h 259"/>
                <a:gd name="T44" fmla="*/ 352 w 722"/>
                <a:gd name="T45" fmla="*/ 181 h 259"/>
                <a:gd name="T46" fmla="*/ 370 w 722"/>
                <a:gd name="T47" fmla="*/ 178 h 259"/>
                <a:gd name="T48" fmla="*/ 661 w 722"/>
                <a:gd name="T49" fmla="*/ 196 h 259"/>
                <a:gd name="T50" fmla="*/ 622 w 722"/>
                <a:gd name="T51" fmla="*/ 208 h 259"/>
                <a:gd name="T52" fmla="*/ 661 w 722"/>
                <a:gd name="T53" fmla="*/ 19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2" h="259">
                  <a:moveTo>
                    <a:pt x="718" y="76"/>
                  </a:moveTo>
                  <a:cubicBezTo>
                    <a:pt x="716" y="136"/>
                    <a:pt x="722" y="204"/>
                    <a:pt x="715" y="259"/>
                  </a:cubicBezTo>
                  <a:cubicBezTo>
                    <a:pt x="479" y="259"/>
                    <a:pt x="243" y="259"/>
                    <a:pt x="7" y="259"/>
                  </a:cubicBezTo>
                  <a:cubicBezTo>
                    <a:pt x="0" y="205"/>
                    <a:pt x="6" y="138"/>
                    <a:pt x="4" y="79"/>
                  </a:cubicBezTo>
                  <a:cubicBezTo>
                    <a:pt x="8" y="67"/>
                    <a:pt x="16" y="85"/>
                    <a:pt x="16" y="85"/>
                  </a:cubicBezTo>
                  <a:cubicBezTo>
                    <a:pt x="34" y="104"/>
                    <a:pt x="61" y="128"/>
                    <a:pt x="106" y="115"/>
                  </a:cubicBezTo>
                  <a:cubicBezTo>
                    <a:pt x="159" y="100"/>
                    <a:pt x="176" y="0"/>
                    <a:pt x="238" y="19"/>
                  </a:cubicBezTo>
                  <a:cubicBezTo>
                    <a:pt x="284" y="33"/>
                    <a:pt x="294" y="141"/>
                    <a:pt x="385" y="115"/>
                  </a:cubicBezTo>
                  <a:cubicBezTo>
                    <a:pt x="408" y="109"/>
                    <a:pt x="428" y="84"/>
                    <a:pt x="442" y="64"/>
                  </a:cubicBezTo>
                  <a:cubicBezTo>
                    <a:pt x="460" y="39"/>
                    <a:pt x="473" y="17"/>
                    <a:pt x="499" y="16"/>
                  </a:cubicBezTo>
                  <a:cubicBezTo>
                    <a:pt x="561" y="15"/>
                    <a:pt x="563" y="131"/>
                    <a:pt x="655" y="118"/>
                  </a:cubicBezTo>
                  <a:cubicBezTo>
                    <a:pt x="684" y="114"/>
                    <a:pt x="698" y="89"/>
                    <a:pt x="718" y="76"/>
                  </a:cubicBezTo>
                  <a:close/>
                  <a:moveTo>
                    <a:pt x="202" y="142"/>
                  </a:moveTo>
                  <a:cubicBezTo>
                    <a:pt x="208" y="161"/>
                    <a:pt x="249" y="160"/>
                    <a:pt x="241" y="124"/>
                  </a:cubicBezTo>
                  <a:cubicBezTo>
                    <a:pt x="224" y="104"/>
                    <a:pt x="195" y="120"/>
                    <a:pt x="202" y="142"/>
                  </a:cubicBezTo>
                  <a:close/>
                  <a:moveTo>
                    <a:pt x="505" y="154"/>
                  </a:moveTo>
                  <a:cubicBezTo>
                    <a:pt x="518" y="151"/>
                    <a:pt x="524" y="133"/>
                    <a:pt x="514" y="118"/>
                  </a:cubicBezTo>
                  <a:cubicBezTo>
                    <a:pt x="469" y="100"/>
                    <a:pt x="472" y="161"/>
                    <a:pt x="505" y="154"/>
                  </a:cubicBezTo>
                  <a:close/>
                  <a:moveTo>
                    <a:pt x="91" y="217"/>
                  </a:moveTo>
                  <a:cubicBezTo>
                    <a:pt x="116" y="222"/>
                    <a:pt x="127" y="203"/>
                    <a:pt x="118" y="184"/>
                  </a:cubicBezTo>
                  <a:cubicBezTo>
                    <a:pt x="95" y="162"/>
                    <a:pt x="66" y="200"/>
                    <a:pt x="91" y="217"/>
                  </a:cubicBezTo>
                  <a:close/>
                  <a:moveTo>
                    <a:pt x="370" y="178"/>
                  </a:moveTo>
                  <a:cubicBezTo>
                    <a:pt x="365" y="180"/>
                    <a:pt x="352" y="174"/>
                    <a:pt x="352" y="181"/>
                  </a:cubicBezTo>
                  <a:cubicBezTo>
                    <a:pt x="306" y="222"/>
                    <a:pt x="414" y="229"/>
                    <a:pt x="370" y="178"/>
                  </a:cubicBezTo>
                  <a:close/>
                  <a:moveTo>
                    <a:pt x="661" y="196"/>
                  </a:moveTo>
                  <a:cubicBezTo>
                    <a:pt x="659" y="173"/>
                    <a:pt x="614" y="166"/>
                    <a:pt x="622" y="208"/>
                  </a:cubicBezTo>
                  <a:cubicBezTo>
                    <a:pt x="638" y="227"/>
                    <a:pt x="662" y="214"/>
                    <a:pt x="661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70EDC16-A57D-43B2-AB6D-89DC6730C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8877" y="827209"/>
              <a:ext cx="542696" cy="78566"/>
            </a:xfrm>
            <a:custGeom>
              <a:avLst/>
              <a:gdLst>
                <a:gd name="T0" fmla="*/ 844 w 854"/>
                <a:gd name="T1" fmla="*/ 16 h 124"/>
                <a:gd name="T2" fmla="*/ 844 w 854"/>
                <a:gd name="T3" fmla="*/ 109 h 124"/>
                <a:gd name="T4" fmla="*/ 745 w 854"/>
                <a:gd name="T5" fmla="*/ 118 h 124"/>
                <a:gd name="T6" fmla="*/ 112 w 854"/>
                <a:gd name="T7" fmla="*/ 118 h 124"/>
                <a:gd name="T8" fmla="*/ 16 w 854"/>
                <a:gd name="T9" fmla="*/ 109 h 124"/>
                <a:gd name="T10" fmla="*/ 34 w 854"/>
                <a:gd name="T11" fmla="*/ 7 h 124"/>
                <a:gd name="T12" fmla="*/ 139 w 854"/>
                <a:gd name="T13" fmla="*/ 7 h 124"/>
                <a:gd name="T14" fmla="*/ 751 w 854"/>
                <a:gd name="T15" fmla="*/ 7 h 124"/>
                <a:gd name="T16" fmla="*/ 844 w 854"/>
                <a:gd name="T17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124">
                  <a:moveTo>
                    <a:pt x="844" y="16"/>
                  </a:moveTo>
                  <a:cubicBezTo>
                    <a:pt x="854" y="36"/>
                    <a:pt x="854" y="89"/>
                    <a:pt x="844" y="109"/>
                  </a:cubicBezTo>
                  <a:cubicBezTo>
                    <a:pt x="815" y="124"/>
                    <a:pt x="778" y="118"/>
                    <a:pt x="745" y="118"/>
                  </a:cubicBezTo>
                  <a:cubicBezTo>
                    <a:pt x="540" y="118"/>
                    <a:pt x="322" y="118"/>
                    <a:pt x="112" y="118"/>
                  </a:cubicBezTo>
                  <a:cubicBezTo>
                    <a:pt x="80" y="118"/>
                    <a:pt x="45" y="124"/>
                    <a:pt x="16" y="109"/>
                  </a:cubicBezTo>
                  <a:cubicBezTo>
                    <a:pt x="6" y="79"/>
                    <a:pt x="0" y="16"/>
                    <a:pt x="34" y="7"/>
                  </a:cubicBezTo>
                  <a:cubicBezTo>
                    <a:pt x="60" y="0"/>
                    <a:pt x="105" y="7"/>
                    <a:pt x="139" y="7"/>
                  </a:cubicBezTo>
                  <a:cubicBezTo>
                    <a:pt x="340" y="7"/>
                    <a:pt x="549" y="7"/>
                    <a:pt x="751" y="7"/>
                  </a:cubicBezTo>
                  <a:cubicBezTo>
                    <a:pt x="783" y="7"/>
                    <a:pt x="817" y="1"/>
                    <a:pt x="8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pic>
        <p:nvPicPr>
          <p:cNvPr id="51" name="Grafik 50">
            <a:extLst>
              <a:ext uri="{FF2B5EF4-FFF2-40B4-BE49-F238E27FC236}">
                <a16:creationId xmlns:a16="http://schemas.microsoft.com/office/drawing/2014/main" id="{5677763C-7AD1-4E76-9F23-4083F044D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4156"/>
                    </a14:imgEffect>
                    <a14:imgEffect>
                      <a14:saturation sat="311000"/>
                    </a14:imgEffect>
                    <a14:imgEffect>
                      <a14:brightnessContrast bright="-3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80" y="2391828"/>
            <a:ext cx="973164" cy="950131"/>
          </a:xfrm>
          <a:prstGeom prst="rect">
            <a:avLst/>
          </a:prstGeom>
        </p:spPr>
      </p:pic>
      <p:sp>
        <p:nvSpPr>
          <p:cNvPr id="58" name="Ellipse 57">
            <a:extLst>
              <a:ext uri="{FF2B5EF4-FFF2-40B4-BE49-F238E27FC236}">
                <a16:creationId xmlns:a16="http://schemas.microsoft.com/office/drawing/2014/main" id="{6F742C54-5D68-4521-80C7-E65DDBB01B59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9B67A518-1245-4FAE-9383-D297A0B1C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392230"/>
            <a:ext cx="518857" cy="475619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9" y="2475509"/>
            <a:ext cx="1093704" cy="6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Diagramm 108">
            <a:extLst>
              <a:ext uri="{FF2B5EF4-FFF2-40B4-BE49-F238E27FC236}">
                <a16:creationId xmlns:a16="http://schemas.microsoft.com/office/drawing/2014/main" id="{5A427200-C387-48B2-B864-EC8EDA7C0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058821"/>
              </p:ext>
            </p:extLst>
          </p:nvPr>
        </p:nvGraphicFramePr>
        <p:xfrm>
          <a:off x="301928" y="1076129"/>
          <a:ext cx="11431743" cy="472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kt 5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51" name="Objekt 50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>
            <a:extLst>
              <a:ext uri="{FF2B5EF4-FFF2-40B4-BE49-F238E27FC236}">
                <a16:creationId xmlns:a16="http://schemas.microsoft.com/office/drawing/2014/main" id="{6FAD4168-377D-4AA2-986A-5EA4625318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79" name="Gerade Verbindung 7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>
            <a:off x="10350325" y="1628800"/>
            <a:ext cx="1517948" cy="4622352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Schweiz hört zunehmend digital Radio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2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/>
          <a:lstStyle/>
          <a:p>
            <a:r>
              <a:rPr lang="de-CH" dirty="0"/>
              <a:t>Digitalradio ist im Vormarsch. 65% der Radionutzung sind bereits digital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71475" y="6367067"/>
            <a:ext cx="859794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Quelle: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-Befragung, n(2015/2)=2’453, n(2016/1)=2’526, n(2016/2)=2’531, n(2017/1)=2’504, n(2017/2)=2’519, n(2018/1)=2’673, n(2018/2)=2’761, n(2019/1)=2’740</a:t>
            </a:r>
          </a:p>
        </p:txBody>
      </p:sp>
      <p:sp>
        <p:nvSpPr>
          <p:cNvPr id="8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Radionutzungsvolumen (in Prozent) nach Empfangsart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das Forschungsprojekt zur digitalen Migration der Radionutzung in der Schweiz</a:t>
            </a:r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168962D0-1E1E-4B14-A03F-79F89AC4DEE0}"/>
              </a:ext>
            </a:extLst>
          </p:cNvPr>
          <p:cNvGrpSpPr/>
          <p:nvPr/>
        </p:nvGrpSpPr>
        <p:grpSpPr>
          <a:xfrm>
            <a:off x="1552828" y="1806616"/>
            <a:ext cx="781795" cy="2048007"/>
            <a:chOff x="1736460" y="2095894"/>
            <a:chExt cx="781795" cy="2048007"/>
          </a:xfrm>
        </p:grpSpPr>
        <p:cxnSp>
          <p:nvCxnSpPr>
            <p:cNvPr id="187" name="Gerade Verbindung 38">
              <a:extLst>
                <a:ext uri="{FF2B5EF4-FFF2-40B4-BE49-F238E27FC236}">
                  <a16:creationId xmlns:a16="http://schemas.microsoft.com/office/drawing/2014/main" id="{D4CFA7C2-8440-47DF-866A-6B35E7C7E84D}"/>
                </a:ext>
              </a:extLst>
            </p:cNvPr>
            <p:cNvCxnSpPr/>
            <p:nvPr/>
          </p:nvCxnSpPr>
          <p:spPr>
            <a:xfrm>
              <a:off x="1736460" y="2095894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Inhaltsplatzhalter 5">
              <a:extLst>
                <a:ext uri="{FF2B5EF4-FFF2-40B4-BE49-F238E27FC236}">
                  <a16:creationId xmlns:a16="http://schemas.microsoft.com/office/drawing/2014/main" id="{17798058-2CCD-47DF-9ACF-ADEA2548E873}"/>
                </a:ext>
              </a:extLst>
            </p:cNvPr>
            <p:cNvSpPr txBox="1">
              <a:spLocks/>
            </p:cNvSpPr>
            <p:nvPr/>
          </p:nvSpPr>
          <p:spPr>
            <a:xfrm>
              <a:off x="1824116" y="2114179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49%</a:t>
              </a:r>
            </a:p>
          </p:txBody>
        </p:sp>
        <p:cxnSp>
          <p:nvCxnSpPr>
            <p:cNvPr id="189" name="Gerade Verbindung 42">
              <a:extLst>
                <a:ext uri="{FF2B5EF4-FFF2-40B4-BE49-F238E27FC236}">
                  <a16:creationId xmlns:a16="http://schemas.microsoft.com/office/drawing/2014/main" id="{72190B0B-DA75-48DF-9B4D-08D841497F78}"/>
                </a:ext>
              </a:extLst>
            </p:cNvPr>
            <p:cNvCxnSpPr/>
            <p:nvPr/>
          </p:nvCxnSpPr>
          <p:spPr>
            <a:xfrm>
              <a:off x="1736460" y="3843347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Inhaltsplatzhalter 5">
              <a:extLst>
                <a:ext uri="{FF2B5EF4-FFF2-40B4-BE49-F238E27FC236}">
                  <a16:creationId xmlns:a16="http://schemas.microsoft.com/office/drawing/2014/main" id="{C8315FA9-FCA7-4D00-A49E-A38652CBFFA8}"/>
                </a:ext>
              </a:extLst>
            </p:cNvPr>
            <p:cNvSpPr txBox="1">
              <a:spLocks/>
            </p:cNvSpPr>
            <p:nvPr/>
          </p:nvSpPr>
          <p:spPr>
            <a:xfrm>
              <a:off x="1808443" y="389460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51%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421E62D-D2D1-43B9-967A-4C02654B666C}"/>
              </a:ext>
            </a:extLst>
          </p:cNvPr>
          <p:cNvGrpSpPr/>
          <p:nvPr/>
        </p:nvGrpSpPr>
        <p:grpSpPr>
          <a:xfrm>
            <a:off x="2947411" y="1806616"/>
            <a:ext cx="768427" cy="2192065"/>
            <a:chOff x="1736460" y="2095894"/>
            <a:chExt cx="768427" cy="2192065"/>
          </a:xfrm>
        </p:grpSpPr>
        <p:cxnSp>
          <p:nvCxnSpPr>
            <p:cNvPr id="66" name="Gerade Verbindung 38">
              <a:extLst>
                <a:ext uri="{FF2B5EF4-FFF2-40B4-BE49-F238E27FC236}">
                  <a16:creationId xmlns:a16="http://schemas.microsoft.com/office/drawing/2014/main" id="{65EE571A-7438-4894-9CD6-177B75897D3F}"/>
                </a:ext>
              </a:extLst>
            </p:cNvPr>
            <p:cNvCxnSpPr/>
            <p:nvPr/>
          </p:nvCxnSpPr>
          <p:spPr>
            <a:xfrm>
              <a:off x="1736460" y="2095894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nhaltsplatzhalter 5">
              <a:extLst>
                <a:ext uri="{FF2B5EF4-FFF2-40B4-BE49-F238E27FC236}">
                  <a16:creationId xmlns:a16="http://schemas.microsoft.com/office/drawing/2014/main" id="{84BDCE76-DA78-43F2-903F-5D630B5F2674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14179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53%</a:t>
              </a:r>
            </a:p>
          </p:txBody>
        </p:sp>
        <p:cxnSp>
          <p:nvCxnSpPr>
            <p:cNvPr id="68" name="Gerade Verbindung 42">
              <a:extLst>
                <a:ext uri="{FF2B5EF4-FFF2-40B4-BE49-F238E27FC236}">
                  <a16:creationId xmlns:a16="http://schemas.microsoft.com/office/drawing/2014/main" id="{32823D84-33D6-42EA-AFF6-26B73A024961}"/>
                </a:ext>
              </a:extLst>
            </p:cNvPr>
            <p:cNvCxnSpPr/>
            <p:nvPr/>
          </p:nvCxnSpPr>
          <p:spPr>
            <a:xfrm>
              <a:off x="1736460" y="3987405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nhaltsplatzhalter 5">
              <a:extLst>
                <a:ext uri="{FF2B5EF4-FFF2-40B4-BE49-F238E27FC236}">
                  <a16:creationId xmlns:a16="http://schemas.microsoft.com/office/drawing/2014/main" id="{3DFF6840-1DCE-4908-8814-68B0E85F07B5}"/>
                </a:ext>
              </a:extLst>
            </p:cNvPr>
            <p:cNvSpPr txBox="1">
              <a:spLocks/>
            </p:cNvSpPr>
            <p:nvPr/>
          </p:nvSpPr>
          <p:spPr>
            <a:xfrm>
              <a:off x="1795075" y="4038660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47%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4A20A5-36F5-4309-B0C8-CF07D12AC647}"/>
              </a:ext>
            </a:extLst>
          </p:cNvPr>
          <p:cNvGrpSpPr/>
          <p:nvPr/>
        </p:nvGrpSpPr>
        <p:grpSpPr>
          <a:xfrm>
            <a:off x="4369282" y="1819679"/>
            <a:ext cx="768427" cy="2229741"/>
            <a:chOff x="1736460" y="2095894"/>
            <a:chExt cx="768427" cy="2229741"/>
          </a:xfrm>
        </p:grpSpPr>
        <p:cxnSp>
          <p:nvCxnSpPr>
            <p:cNvPr id="71" name="Gerade Verbindung 38">
              <a:extLst>
                <a:ext uri="{FF2B5EF4-FFF2-40B4-BE49-F238E27FC236}">
                  <a16:creationId xmlns:a16="http://schemas.microsoft.com/office/drawing/2014/main" id="{5DE15A5B-9914-4485-8E53-0988654571D0}"/>
                </a:ext>
              </a:extLst>
            </p:cNvPr>
            <p:cNvCxnSpPr/>
            <p:nvPr/>
          </p:nvCxnSpPr>
          <p:spPr>
            <a:xfrm>
              <a:off x="1736460" y="2095894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nhaltsplatzhalter 5">
              <a:extLst>
                <a:ext uri="{FF2B5EF4-FFF2-40B4-BE49-F238E27FC236}">
                  <a16:creationId xmlns:a16="http://schemas.microsoft.com/office/drawing/2014/main" id="{82247BA7-FE32-4CFB-84AC-0BA6FD86A40E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21715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54%</a:t>
              </a:r>
            </a:p>
          </p:txBody>
        </p:sp>
        <p:cxnSp>
          <p:nvCxnSpPr>
            <p:cNvPr id="73" name="Gerade Verbindung 42">
              <a:extLst>
                <a:ext uri="{FF2B5EF4-FFF2-40B4-BE49-F238E27FC236}">
                  <a16:creationId xmlns:a16="http://schemas.microsoft.com/office/drawing/2014/main" id="{3587F4D4-8221-4A70-B5F6-9F38D47AC7B5}"/>
                </a:ext>
              </a:extLst>
            </p:cNvPr>
            <p:cNvCxnSpPr/>
            <p:nvPr/>
          </p:nvCxnSpPr>
          <p:spPr>
            <a:xfrm>
              <a:off x="1736460" y="4025081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nhaltsplatzhalter 5">
              <a:extLst>
                <a:ext uri="{FF2B5EF4-FFF2-40B4-BE49-F238E27FC236}">
                  <a16:creationId xmlns:a16="http://schemas.microsoft.com/office/drawing/2014/main" id="{C06B4E86-26E6-4312-9D20-A3C9580AB429}"/>
                </a:ext>
              </a:extLst>
            </p:cNvPr>
            <p:cNvSpPr txBox="1">
              <a:spLocks/>
            </p:cNvSpPr>
            <p:nvPr/>
          </p:nvSpPr>
          <p:spPr>
            <a:xfrm>
              <a:off x="1795075" y="4076336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46%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E5C01B0E-D6E1-419E-958F-F45C674C5191}"/>
              </a:ext>
            </a:extLst>
          </p:cNvPr>
          <p:cNvGrpSpPr/>
          <p:nvPr/>
        </p:nvGrpSpPr>
        <p:grpSpPr>
          <a:xfrm>
            <a:off x="5739415" y="1819679"/>
            <a:ext cx="768427" cy="2336077"/>
            <a:chOff x="1736460" y="2095894"/>
            <a:chExt cx="768427" cy="2336077"/>
          </a:xfrm>
        </p:grpSpPr>
        <p:cxnSp>
          <p:nvCxnSpPr>
            <p:cNvPr id="76" name="Gerade Verbindung 38">
              <a:extLst>
                <a:ext uri="{FF2B5EF4-FFF2-40B4-BE49-F238E27FC236}">
                  <a16:creationId xmlns:a16="http://schemas.microsoft.com/office/drawing/2014/main" id="{80E6F818-1420-4383-9FDD-88643CD5FD92}"/>
                </a:ext>
              </a:extLst>
            </p:cNvPr>
            <p:cNvCxnSpPr/>
            <p:nvPr/>
          </p:nvCxnSpPr>
          <p:spPr>
            <a:xfrm>
              <a:off x="1736460" y="2095894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nhaltsplatzhalter 5">
              <a:extLst>
                <a:ext uri="{FF2B5EF4-FFF2-40B4-BE49-F238E27FC236}">
                  <a16:creationId xmlns:a16="http://schemas.microsoft.com/office/drawing/2014/main" id="{7622F4B9-E78E-4938-B526-97239C6ED5A7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21715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57%</a:t>
              </a:r>
            </a:p>
          </p:txBody>
        </p:sp>
        <p:cxnSp>
          <p:nvCxnSpPr>
            <p:cNvPr id="82" name="Gerade Verbindung 42">
              <a:extLst>
                <a:ext uri="{FF2B5EF4-FFF2-40B4-BE49-F238E27FC236}">
                  <a16:creationId xmlns:a16="http://schemas.microsoft.com/office/drawing/2014/main" id="{4C3E8F74-AB18-4C08-998F-C1C56899CA07}"/>
                </a:ext>
              </a:extLst>
            </p:cNvPr>
            <p:cNvCxnSpPr/>
            <p:nvPr/>
          </p:nvCxnSpPr>
          <p:spPr>
            <a:xfrm>
              <a:off x="1736460" y="4131417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nhaltsplatzhalter 5">
              <a:extLst>
                <a:ext uri="{FF2B5EF4-FFF2-40B4-BE49-F238E27FC236}">
                  <a16:creationId xmlns:a16="http://schemas.microsoft.com/office/drawing/2014/main" id="{6BC3B86A-CAC0-4E9D-99BC-2348F59843E6}"/>
                </a:ext>
              </a:extLst>
            </p:cNvPr>
            <p:cNvSpPr txBox="1">
              <a:spLocks/>
            </p:cNvSpPr>
            <p:nvPr/>
          </p:nvSpPr>
          <p:spPr>
            <a:xfrm>
              <a:off x="1795075" y="418267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43%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32349F0-3E28-450B-A78A-6993B865DA34}"/>
              </a:ext>
            </a:extLst>
          </p:cNvPr>
          <p:cNvGrpSpPr/>
          <p:nvPr/>
        </p:nvGrpSpPr>
        <p:grpSpPr>
          <a:xfrm>
            <a:off x="7133714" y="1819679"/>
            <a:ext cx="768427" cy="2382467"/>
            <a:chOff x="1736460" y="2095894"/>
            <a:chExt cx="768427" cy="2382467"/>
          </a:xfrm>
        </p:grpSpPr>
        <p:cxnSp>
          <p:nvCxnSpPr>
            <p:cNvPr id="85" name="Gerade Verbindung 38">
              <a:extLst>
                <a:ext uri="{FF2B5EF4-FFF2-40B4-BE49-F238E27FC236}">
                  <a16:creationId xmlns:a16="http://schemas.microsoft.com/office/drawing/2014/main" id="{98793B65-F367-45E2-92B3-B7FE2F40054D}"/>
                </a:ext>
              </a:extLst>
            </p:cNvPr>
            <p:cNvCxnSpPr/>
            <p:nvPr/>
          </p:nvCxnSpPr>
          <p:spPr>
            <a:xfrm>
              <a:off x="1736460" y="2095894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nhaltsplatzhalter 5">
              <a:extLst>
                <a:ext uri="{FF2B5EF4-FFF2-40B4-BE49-F238E27FC236}">
                  <a16:creationId xmlns:a16="http://schemas.microsoft.com/office/drawing/2014/main" id="{0998B3EE-0F01-4393-95B6-0B98C439C89F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21715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61%</a:t>
              </a:r>
            </a:p>
          </p:txBody>
        </p:sp>
        <p:cxnSp>
          <p:nvCxnSpPr>
            <p:cNvPr id="87" name="Gerade Verbindung 42">
              <a:extLst>
                <a:ext uri="{FF2B5EF4-FFF2-40B4-BE49-F238E27FC236}">
                  <a16:creationId xmlns:a16="http://schemas.microsoft.com/office/drawing/2014/main" id="{944B59BA-3F03-410E-BAB0-F003E09587B2}"/>
                </a:ext>
              </a:extLst>
            </p:cNvPr>
            <p:cNvCxnSpPr/>
            <p:nvPr/>
          </p:nvCxnSpPr>
          <p:spPr>
            <a:xfrm>
              <a:off x="1749523" y="4200369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nhaltsplatzhalter 5">
              <a:extLst>
                <a:ext uri="{FF2B5EF4-FFF2-40B4-BE49-F238E27FC236}">
                  <a16:creationId xmlns:a16="http://schemas.microsoft.com/office/drawing/2014/main" id="{82AAA893-290C-4783-9AB6-AF6F808D401A}"/>
                </a:ext>
              </a:extLst>
            </p:cNvPr>
            <p:cNvSpPr txBox="1">
              <a:spLocks/>
            </p:cNvSpPr>
            <p:nvPr/>
          </p:nvSpPr>
          <p:spPr>
            <a:xfrm>
              <a:off x="1767724" y="422906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39%</a:t>
              </a:r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22131090-D61F-4F90-8F6A-CF0EB21E758B}"/>
              </a:ext>
            </a:extLst>
          </p:cNvPr>
          <p:cNvGrpSpPr/>
          <p:nvPr/>
        </p:nvGrpSpPr>
        <p:grpSpPr>
          <a:xfrm>
            <a:off x="8535019" y="1824220"/>
            <a:ext cx="768427" cy="2487229"/>
            <a:chOff x="1736460" y="2088358"/>
            <a:chExt cx="768427" cy="2487229"/>
          </a:xfrm>
        </p:grpSpPr>
        <p:cxnSp>
          <p:nvCxnSpPr>
            <p:cNvPr id="90" name="Gerade Verbindung 38">
              <a:extLst>
                <a:ext uri="{FF2B5EF4-FFF2-40B4-BE49-F238E27FC236}">
                  <a16:creationId xmlns:a16="http://schemas.microsoft.com/office/drawing/2014/main" id="{BBD349FD-E743-4640-83F6-48E36EABDD2A}"/>
                </a:ext>
              </a:extLst>
            </p:cNvPr>
            <p:cNvCxnSpPr/>
            <p:nvPr/>
          </p:nvCxnSpPr>
          <p:spPr>
            <a:xfrm>
              <a:off x="1736460" y="2088358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nhaltsplatzhalter 5">
              <a:extLst>
                <a:ext uri="{FF2B5EF4-FFF2-40B4-BE49-F238E27FC236}">
                  <a16:creationId xmlns:a16="http://schemas.microsoft.com/office/drawing/2014/main" id="{87D4FC5A-E60D-444D-9B2D-52F7E57F05AD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14179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63%</a:t>
              </a:r>
            </a:p>
          </p:txBody>
        </p:sp>
        <p:cxnSp>
          <p:nvCxnSpPr>
            <p:cNvPr id="92" name="Gerade Verbindung 42">
              <a:extLst>
                <a:ext uri="{FF2B5EF4-FFF2-40B4-BE49-F238E27FC236}">
                  <a16:creationId xmlns:a16="http://schemas.microsoft.com/office/drawing/2014/main" id="{48E38ABF-64C1-4C7B-997E-5CB6544255A3}"/>
                </a:ext>
              </a:extLst>
            </p:cNvPr>
            <p:cNvCxnSpPr/>
            <p:nvPr/>
          </p:nvCxnSpPr>
          <p:spPr>
            <a:xfrm>
              <a:off x="1736460" y="4260357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Inhaltsplatzhalter 5">
              <a:extLst>
                <a:ext uri="{FF2B5EF4-FFF2-40B4-BE49-F238E27FC236}">
                  <a16:creationId xmlns:a16="http://schemas.microsoft.com/office/drawing/2014/main" id="{5A25C8AD-85E6-4403-A3E3-13ECCE0EB81C}"/>
                </a:ext>
              </a:extLst>
            </p:cNvPr>
            <p:cNvSpPr txBox="1">
              <a:spLocks/>
            </p:cNvSpPr>
            <p:nvPr/>
          </p:nvSpPr>
          <p:spPr>
            <a:xfrm>
              <a:off x="1795075" y="4326288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37%</a:t>
              </a:r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A03C4AC1-FB9A-44FC-B500-9C6833B7C9B4}"/>
              </a:ext>
            </a:extLst>
          </p:cNvPr>
          <p:cNvGrpSpPr/>
          <p:nvPr/>
        </p:nvGrpSpPr>
        <p:grpSpPr>
          <a:xfrm>
            <a:off x="9920205" y="1812755"/>
            <a:ext cx="768427" cy="2528843"/>
            <a:chOff x="1736460" y="2088358"/>
            <a:chExt cx="768427" cy="2528843"/>
          </a:xfrm>
        </p:grpSpPr>
        <p:cxnSp>
          <p:nvCxnSpPr>
            <p:cNvPr id="95" name="Gerade Verbindung 38">
              <a:extLst>
                <a:ext uri="{FF2B5EF4-FFF2-40B4-BE49-F238E27FC236}">
                  <a16:creationId xmlns:a16="http://schemas.microsoft.com/office/drawing/2014/main" id="{D268D527-55C6-491D-B0D5-C6B191BAC379}"/>
                </a:ext>
              </a:extLst>
            </p:cNvPr>
            <p:cNvCxnSpPr/>
            <p:nvPr/>
          </p:nvCxnSpPr>
          <p:spPr>
            <a:xfrm>
              <a:off x="1736460" y="2088358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Inhaltsplatzhalter 5">
              <a:extLst>
                <a:ext uri="{FF2B5EF4-FFF2-40B4-BE49-F238E27FC236}">
                  <a16:creationId xmlns:a16="http://schemas.microsoft.com/office/drawing/2014/main" id="{52B77038-BCBA-42D8-8212-F7A4EBC8D62D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14179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64%</a:t>
              </a:r>
            </a:p>
          </p:txBody>
        </p:sp>
        <p:cxnSp>
          <p:nvCxnSpPr>
            <p:cNvPr id="97" name="Gerade Verbindung 42">
              <a:extLst>
                <a:ext uri="{FF2B5EF4-FFF2-40B4-BE49-F238E27FC236}">
                  <a16:creationId xmlns:a16="http://schemas.microsoft.com/office/drawing/2014/main" id="{F3D9EC80-8120-4820-A6A6-69E1B9EEB68A}"/>
                </a:ext>
              </a:extLst>
            </p:cNvPr>
            <p:cNvCxnSpPr/>
            <p:nvPr/>
          </p:nvCxnSpPr>
          <p:spPr>
            <a:xfrm>
              <a:off x="1755811" y="4306709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Inhaltsplatzhalter 5">
              <a:extLst>
                <a:ext uri="{FF2B5EF4-FFF2-40B4-BE49-F238E27FC236}">
                  <a16:creationId xmlns:a16="http://schemas.microsoft.com/office/drawing/2014/main" id="{C13310E0-97EB-4F16-BEF6-0D948288A3DE}"/>
                </a:ext>
              </a:extLst>
            </p:cNvPr>
            <p:cNvSpPr txBox="1">
              <a:spLocks/>
            </p:cNvSpPr>
            <p:nvPr/>
          </p:nvSpPr>
          <p:spPr>
            <a:xfrm>
              <a:off x="1768713" y="436790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36%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1EA90D34-C172-4CAE-82D3-19D81524B957}"/>
              </a:ext>
            </a:extLst>
          </p:cNvPr>
          <p:cNvGrpSpPr/>
          <p:nvPr/>
        </p:nvGrpSpPr>
        <p:grpSpPr>
          <a:xfrm>
            <a:off x="11349457" y="1824100"/>
            <a:ext cx="768427" cy="2626621"/>
            <a:chOff x="1736460" y="2095894"/>
            <a:chExt cx="768427" cy="2626621"/>
          </a:xfrm>
        </p:grpSpPr>
        <p:cxnSp>
          <p:nvCxnSpPr>
            <p:cNvPr id="100" name="Gerade Verbindung 38">
              <a:extLst>
                <a:ext uri="{FF2B5EF4-FFF2-40B4-BE49-F238E27FC236}">
                  <a16:creationId xmlns:a16="http://schemas.microsoft.com/office/drawing/2014/main" id="{93C558C6-1CE6-474E-8B38-11AE46EDDA02}"/>
                </a:ext>
              </a:extLst>
            </p:cNvPr>
            <p:cNvCxnSpPr/>
            <p:nvPr/>
          </p:nvCxnSpPr>
          <p:spPr>
            <a:xfrm>
              <a:off x="1736460" y="2095894"/>
              <a:ext cx="26284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Inhaltsplatzhalter 5">
              <a:extLst>
                <a:ext uri="{FF2B5EF4-FFF2-40B4-BE49-F238E27FC236}">
                  <a16:creationId xmlns:a16="http://schemas.microsoft.com/office/drawing/2014/main" id="{C6A32FAC-E870-4E4C-BF19-64624BFF8B11}"/>
                </a:ext>
              </a:extLst>
            </p:cNvPr>
            <p:cNvSpPr txBox="1">
              <a:spLocks/>
            </p:cNvSpPr>
            <p:nvPr/>
          </p:nvSpPr>
          <p:spPr>
            <a:xfrm>
              <a:off x="1810748" y="2121715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A1838"/>
                  </a:solidFill>
                </a:rPr>
                <a:t>65%</a:t>
              </a:r>
            </a:p>
          </p:txBody>
        </p:sp>
        <p:cxnSp>
          <p:nvCxnSpPr>
            <p:cNvPr id="102" name="Gerade Verbindung 42">
              <a:extLst>
                <a:ext uri="{FF2B5EF4-FFF2-40B4-BE49-F238E27FC236}">
                  <a16:creationId xmlns:a16="http://schemas.microsoft.com/office/drawing/2014/main" id="{F832ED1E-B102-4E46-B8AB-03A463CE1EAE}"/>
                </a:ext>
              </a:extLst>
            </p:cNvPr>
            <p:cNvCxnSpPr/>
            <p:nvPr/>
          </p:nvCxnSpPr>
          <p:spPr>
            <a:xfrm>
              <a:off x="1736460" y="4421961"/>
              <a:ext cx="2628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Inhaltsplatzhalter 5">
              <a:extLst>
                <a:ext uri="{FF2B5EF4-FFF2-40B4-BE49-F238E27FC236}">
                  <a16:creationId xmlns:a16="http://schemas.microsoft.com/office/drawing/2014/main" id="{4D52BC80-6332-401A-80AE-9F67812DEA53}"/>
                </a:ext>
              </a:extLst>
            </p:cNvPr>
            <p:cNvSpPr txBox="1">
              <a:spLocks/>
            </p:cNvSpPr>
            <p:nvPr/>
          </p:nvSpPr>
          <p:spPr>
            <a:xfrm>
              <a:off x="1795075" y="4473216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35%</a:t>
              </a:r>
            </a:p>
          </p:txBody>
        </p:sp>
      </p:grpSp>
      <p:sp>
        <p:nvSpPr>
          <p:cNvPr id="124" name="Ellipse 123">
            <a:extLst>
              <a:ext uri="{FF2B5EF4-FFF2-40B4-BE49-F238E27FC236}">
                <a16:creationId xmlns:a16="http://schemas.microsoft.com/office/drawing/2014/main" id="{9D398633-2D85-4E82-9249-EC6DF353E604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164B605D-5A92-4943-9AAC-69C3DE499B3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E1724923-5078-4755-8892-38E41132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DE81E76B-2232-4EAF-9194-34EACB8A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id="{6B49721C-E56E-44FD-B3D9-3FE66D3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1F63C970-5B50-404D-8927-93B376AF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CD1CF303-6FAB-48A5-B4B3-5326C3B71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110" name="Inhaltsplatzhalter 5">
            <a:extLst>
              <a:ext uri="{FF2B5EF4-FFF2-40B4-BE49-F238E27FC236}">
                <a16:creationId xmlns:a16="http://schemas.microsoft.com/office/drawing/2014/main" id="{881D7539-9DA6-4B03-A43F-03C973593244}"/>
              </a:ext>
            </a:extLst>
          </p:cNvPr>
          <p:cNvSpPr txBox="1">
            <a:spLocks/>
          </p:cNvSpPr>
          <p:nvPr/>
        </p:nvSpPr>
        <p:spPr>
          <a:xfrm>
            <a:off x="858947" y="2435580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11" name="Inhaltsplatzhalter 5">
            <a:extLst>
              <a:ext uri="{FF2B5EF4-FFF2-40B4-BE49-F238E27FC236}">
                <a16:creationId xmlns:a16="http://schemas.microsoft.com/office/drawing/2014/main" id="{A793C078-BE32-48B6-9114-1B9459522DC4}"/>
              </a:ext>
            </a:extLst>
          </p:cNvPr>
          <p:cNvSpPr txBox="1">
            <a:spLocks/>
          </p:cNvSpPr>
          <p:nvPr/>
        </p:nvSpPr>
        <p:spPr>
          <a:xfrm>
            <a:off x="858947" y="4212621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31" name="Inhaltsplatzhalter 5">
            <a:extLst>
              <a:ext uri="{FF2B5EF4-FFF2-40B4-BE49-F238E27FC236}">
                <a16:creationId xmlns:a16="http://schemas.microsoft.com/office/drawing/2014/main" id="{DA3B002A-5D80-4513-A14B-494DCB110586}"/>
              </a:ext>
            </a:extLst>
          </p:cNvPr>
          <p:cNvSpPr txBox="1">
            <a:spLocks/>
          </p:cNvSpPr>
          <p:nvPr/>
        </p:nvSpPr>
        <p:spPr>
          <a:xfrm>
            <a:off x="2266501" y="2427459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32" name="Inhaltsplatzhalter 5">
            <a:extLst>
              <a:ext uri="{FF2B5EF4-FFF2-40B4-BE49-F238E27FC236}">
                <a16:creationId xmlns:a16="http://schemas.microsoft.com/office/drawing/2014/main" id="{A7106348-0CE1-4FDB-8954-C4632E42C7FD}"/>
              </a:ext>
            </a:extLst>
          </p:cNvPr>
          <p:cNvSpPr txBox="1">
            <a:spLocks/>
          </p:cNvSpPr>
          <p:nvPr/>
        </p:nvSpPr>
        <p:spPr>
          <a:xfrm>
            <a:off x="2266501" y="4204500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33" name="Inhaltsplatzhalter 5">
            <a:extLst>
              <a:ext uri="{FF2B5EF4-FFF2-40B4-BE49-F238E27FC236}">
                <a16:creationId xmlns:a16="http://schemas.microsoft.com/office/drawing/2014/main" id="{285C6445-8FD8-4CC5-AFDE-BEC11280219E}"/>
              </a:ext>
            </a:extLst>
          </p:cNvPr>
          <p:cNvSpPr txBox="1">
            <a:spLocks/>
          </p:cNvSpPr>
          <p:nvPr/>
        </p:nvSpPr>
        <p:spPr>
          <a:xfrm>
            <a:off x="3689251" y="2439908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34" name="Inhaltsplatzhalter 5">
            <a:extLst>
              <a:ext uri="{FF2B5EF4-FFF2-40B4-BE49-F238E27FC236}">
                <a16:creationId xmlns:a16="http://schemas.microsoft.com/office/drawing/2014/main" id="{16F841A6-57E1-43F7-BA48-B42033323F8A}"/>
              </a:ext>
            </a:extLst>
          </p:cNvPr>
          <p:cNvSpPr txBox="1">
            <a:spLocks/>
          </p:cNvSpPr>
          <p:nvPr/>
        </p:nvSpPr>
        <p:spPr>
          <a:xfrm>
            <a:off x="3689251" y="4216949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35" name="Inhaltsplatzhalter 5">
            <a:extLst>
              <a:ext uri="{FF2B5EF4-FFF2-40B4-BE49-F238E27FC236}">
                <a16:creationId xmlns:a16="http://schemas.microsoft.com/office/drawing/2014/main" id="{123FEC1F-EEDB-489B-A16F-105E38B9F8FD}"/>
              </a:ext>
            </a:extLst>
          </p:cNvPr>
          <p:cNvSpPr txBox="1">
            <a:spLocks/>
          </p:cNvSpPr>
          <p:nvPr/>
        </p:nvSpPr>
        <p:spPr>
          <a:xfrm>
            <a:off x="5043446" y="2453638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36" name="Inhaltsplatzhalter 5">
            <a:extLst>
              <a:ext uri="{FF2B5EF4-FFF2-40B4-BE49-F238E27FC236}">
                <a16:creationId xmlns:a16="http://schemas.microsoft.com/office/drawing/2014/main" id="{CCBC913C-3883-4126-AF50-56099A23D25E}"/>
              </a:ext>
            </a:extLst>
          </p:cNvPr>
          <p:cNvSpPr txBox="1">
            <a:spLocks/>
          </p:cNvSpPr>
          <p:nvPr/>
        </p:nvSpPr>
        <p:spPr>
          <a:xfrm>
            <a:off x="5086358" y="4230679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37" name="Inhaltsplatzhalter 5">
            <a:extLst>
              <a:ext uri="{FF2B5EF4-FFF2-40B4-BE49-F238E27FC236}">
                <a16:creationId xmlns:a16="http://schemas.microsoft.com/office/drawing/2014/main" id="{3D5FE321-C900-4099-A854-6D9964488CAA}"/>
              </a:ext>
            </a:extLst>
          </p:cNvPr>
          <p:cNvSpPr txBox="1">
            <a:spLocks/>
          </p:cNvSpPr>
          <p:nvPr/>
        </p:nvSpPr>
        <p:spPr>
          <a:xfrm>
            <a:off x="6444919" y="2482927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38" name="Inhaltsplatzhalter 5">
            <a:extLst>
              <a:ext uri="{FF2B5EF4-FFF2-40B4-BE49-F238E27FC236}">
                <a16:creationId xmlns:a16="http://schemas.microsoft.com/office/drawing/2014/main" id="{1306EC81-E284-411E-9ED7-9AA8BE6FE14D}"/>
              </a:ext>
            </a:extLst>
          </p:cNvPr>
          <p:cNvSpPr txBox="1">
            <a:spLocks/>
          </p:cNvSpPr>
          <p:nvPr/>
        </p:nvSpPr>
        <p:spPr>
          <a:xfrm>
            <a:off x="6444919" y="4259968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39" name="Inhaltsplatzhalter 5">
            <a:extLst>
              <a:ext uri="{FF2B5EF4-FFF2-40B4-BE49-F238E27FC236}">
                <a16:creationId xmlns:a16="http://schemas.microsoft.com/office/drawing/2014/main" id="{D0A13285-3D98-4F0A-8EF1-557D3AC29EAB}"/>
              </a:ext>
            </a:extLst>
          </p:cNvPr>
          <p:cNvSpPr txBox="1">
            <a:spLocks/>
          </p:cNvSpPr>
          <p:nvPr/>
        </p:nvSpPr>
        <p:spPr>
          <a:xfrm>
            <a:off x="7852473" y="2474806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40" name="Inhaltsplatzhalter 5">
            <a:extLst>
              <a:ext uri="{FF2B5EF4-FFF2-40B4-BE49-F238E27FC236}">
                <a16:creationId xmlns:a16="http://schemas.microsoft.com/office/drawing/2014/main" id="{FDF91D42-C992-4F4C-9FA8-78FD7D34F3B0}"/>
              </a:ext>
            </a:extLst>
          </p:cNvPr>
          <p:cNvSpPr txBox="1">
            <a:spLocks/>
          </p:cNvSpPr>
          <p:nvPr/>
        </p:nvSpPr>
        <p:spPr>
          <a:xfrm>
            <a:off x="7852473" y="4251847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41" name="Inhaltsplatzhalter 5">
            <a:extLst>
              <a:ext uri="{FF2B5EF4-FFF2-40B4-BE49-F238E27FC236}">
                <a16:creationId xmlns:a16="http://schemas.microsoft.com/office/drawing/2014/main" id="{6E5CF055-C8D5-4F74-9062-7820BCE29068}"/>
              </a:ext>
            </a:extLst>
          </p:cNvPr>
          <p:cNvSpPr txBox="1">
            <a:spLocks/>
          </p:cNvSpPr>
          <p:nvPr/>
        </p:nvSpPr>
        <p:spPr>
          <a:xfrm>
            <a:off x="9275223" y="2487255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42" name="Inhaltsplatzhalter 5">
            <a:extLst>
              <a:ext uri="{FF2B5EF4-FFF2-40B4-BE49-F238E27FC236}">
                <a16:creationId xmlns:a16="http://schemas.microsoft.com/office/drawing/2014/main" id="{3E739B36-1D3B-4C65-B1ED-67E61AC77767}"/>
              </a:ext>
            </a:extLst>
          </p:cNvPr>
          <p:cNvSpPr txBox="1">
            <a:spLocks/>
          </p:cNvSpPr>
          <p:nvPr/>
        </p:nvSpPr>
        <p:spPr>
          <a:xfrm>
            <a:off x="9275223" y="4264296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43" name="Inhaltsplatzhalter 5">
            <a:extLst>
              <a:ext uri="{FF2B5EF4-FFF2-40B4-BE49-F238E27FC236}">
                <a16:creationId xmlns:a16="http://schemas.microsoft.com/office/drawing/2014/main" id="{734A52D0-9EE9-4D2B-B1D2-A962A46DD98C}"/>
              </a:ext>
            </a:extLst>
          </p:cNvPr>
          <p:cNvSpPr txBox="1">
            <a:spLocks/>
          </p:cNvSpPr>
          <p:nvPr/>
        </p:nvSpPr>
        <p:spPr>
          <a:xfrm>
            <a:off x="10628891" y="2500985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44" name="Inhaltsplatzhalter 5">
            <a:extLst>
              <a:ext uri="{FF2B5EF4-FFF2-40B4-BE49-F238E27FC236}">
                <a16:creationId xmlns:a16="http://schemas.microsoft.com/office/drawing/2014/main" id="{8115F340-DFB2-4D42-9750-FDDD36D0FC3A}"/>
              </a:ext>
            </a:extLst>
          </p:cNvPr>
          <p:cNvSpPr txBox="1">
            <a:spLocks/>
          </p:cNvSpPr>
          <p:nvPr/>
        </p:nvSpPr>
        <p:spPr>
          <a:xfrm>
            <a:off x="10672330" y="4278026"/>
            <a:ext cx="566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H" sz="1600" b="1" dirty="0" err="1">
                <a:solidFill>
                  <a:schemeClr val="bg1"/>
                </a:solidFill>
              </a:rPr>
              <a:t>Analog</a:t>
            </a:r>
            <a:endParaRPr lang="de-CH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3643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Rechteck 253" hidden="1">
            <a:extLst>
              <a:ext uri="{FF2B5EF4-FFF2-40B4-BE49-F238E27FC236}">
                <a16:creationId xmlns:a16="http://schemas.microsoft.com/office/drawing/2014/main" id="{8F46CEF3-742D-4794-A2B8-494B4DD08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131739343"/>
              </p:ext>
            </p:extLst>
          </p:nvPr>
        </p:nvGraphicFramePr>
        <p:xfrm>
          <a:off x="371475" y="1628705"/>
          <a:ext cx="11327356" cy="407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3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Bereits 35 von 100 gehörten Radiominuten geschehen über DAB+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020273" y="6023679"/>
            <a:ext cx="10475103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Die 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Radionutzung via TV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(5% der Gesamtnutzung) wird der Kategorie Internet/Digital zugerechnet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Radionutzungsvolumen (in Prozent) nach Empfangsart 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das Forschungsprojekt zur digitalen Migration der Radionutzung in der Schweiz</a:t>
            </a:r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891129" y="2055203"/>
            <a:ext cx="631386" cy="2596193"/>
            <a:chOff x="979056" y="1918285"/>
            <a:chExt cx="706619" cy="2905544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56" y="4133935"/>
              <a:ext cx="706619" cy="689894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1001722" y="1918285"/>
              <a:ext cx="627615" cy="533903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1566863" y="1778405"/>
            <a:ext cx="746093" cy="1981798"/>
            <a:chOff x="1800178" y="1793360"/>
            <a:chExt cx="746093" cy="1981798"/>
          </a:xfrm>
        </p:grpSpPr>
        <p:cxnSp>
          <p:nvCxnSpPr>
            <p:cNvPr id="14" name="Gerade Verbindung 13"/>
            <p:cNvCxnSpPr>
              <a:cxnSpLocks/>
            </p:cNvCxnSpPr>
            <p:nvPr/>
          </p:nvCxnSpPr>
          <p:spPr>
            <a:xfrm>
              <a:off x="1800178" y="1793360"/>
              <a:ext cx="19912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nhaltsplatzhalter 5"/>
            <p:cNvSpPr txBox="1">
              <a:spLocks/>
            </p:cNvSpPr>
            <p:nvPr/>
          </p:nvSpPr>
          <p:spPr>
            <a:xfrm>
              <a:off x="1852132" y="1839059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26%</a:t>
              </a:r>
            </a:p>
          </p:txBody>
        </p:sp>
        <p:cxnSp>
          <p:nvCxnSpPr>
            <p:cNvPr id="39" name="Gerade Verbindung 38"/>
            <p:cNvCxnSpPr>
              <a:cxnSpLocks/>
            </p:cNvCxnSpPr>
            <p:nvPr/>
          </p:nvCxnSpPr>
          <p:spPr>
            <a:xfrm>
              <a:off x="1800178" y="2697442"/>
              <a:ext cx="199122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nhaltsplatzhalter 5"/>
            <p:cNvSpPr txBox="1">
              <a:spLocks/>
            </p:cNvSpPr>
            <p:nvPr/>
          </p:nvSpPr>
          <p:spPr>
            <a:xfrm>
              <a:off x="1852132" y="2728025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rgbClr val="DA1838"/>
                  </a:solidFill>
                </a:rPr>
                <a:t>23%</a:t>
              </a:r>
            </a:p>
          </p:txBody>
        </p:sp>
        <p:cxnSp>
          <p:nvCxnSpPr>
            <p:cNvPr id="43" name="Gerade Verbindung 42"/>
            <p:cNvCxnSpPr>
              <a:cxnSpLocks/>
            </p:cNvCxnSpPr>
            <p:nvPr/>
          </p:nvCxnSpPr>
          <p:spPr>
            <a:xfrm>
              <a:off x="1800178" y="3499923"/>
              <a:ext cx="1991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nhaltsplatzhalter 5"/>
            <p:cNvSpPr txBox="1">
              <a:spLocks/>
            </p:cNvSpPr>
            <p:nvPr/>
          </p:nvSpPr>
          <p:spPr>
            <a:xfrm>
              <a:off x="1852132" y="3553559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bg1">
                      <a:lumMod val="50000"/>
                    </a:schemeClr>
                  </a:solidFill>
                </a:rPr>
                <a:t>51%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493724" y="5854703"/>
            <a:ext cx="472334" cy="454617"/>
            <a:chOff x="2829878" y="4179095"/>
            <a:chExt cx="672941" cy="647699"/>
          </a:xfrm>
        </p:grpSpPr>
        <p:sp>
          <p:nvSpPr>
            <p:cNvPr id="15" name="Abgerundetes Rechteck 14"/>
            <p:cNvSpPr/>
            <p:nvPr/>
          </p:nvSpPr>
          <p:spPr>
            <a:xfrm>
              <a:off x="2829878" y="4367213"/>
              <a:ext cx="672941" cy="459581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5" name="Abgerundetes Rechteck 64"/>
            <p:cNvSpPr/>
            <p:nvPr/>
          </p:nvSpPr>
          <p:spPr>
            <a:xfrm>
              <a:off x="2887029" y="4410076"/>
              <a:ext cx="430052" cy="364331"/>
            </a:xfrm>
            <a:prstGeom prst="roundRect">
              <a:avLst>
                <a:gd name="adj" fmla="val 28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374231" y="4498182"/>
              <a:ext cx="64293" cy="6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374231" y="4602957"/>
              <a:ext cx="64293" cy="6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0" name="Gerade Verbindung 19"/>
            <p:cNvCxnSpPr/>
            <p:nvPr/>
          </p:nvCxnSpPr>
          <p:spPr>
            <a:xfrm flipV="1">
              <a:off x="3164681" y="4179095"/>
              <a:ext cx="176213" cy="188118"/>
            </a:xfrm>
            <a:prstGeom prst="line">
              <a:avLst/>
            </a:prstGeom>
            <a:ln w="444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flipH="1" flipV="1">
              <a:off x="3062528" y="4252913"/>
              <a:ext cx="109299" cy="116682"/>
            </a:xfrm>
            <a:prstGeom prst="line">
              <a:avLst/>
            </a:prstGeom>
            <a:ln w="444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8444632" y="5908934"/>
            <a:ext cx="3835530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CH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*Signifikante Veränderung gegenüber </a:t>
            </a:r>
            <a:r>
              <a:rPr lang="de-CH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Vorwelle</a:t>
            </a:r>
            <a:endParaRPr lang="de-CH" sz="14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1" name="Titel 8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/>
              <a:t>DAB+ ist zum ersten Mal gleichauf mit UKW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7078854" y="1778114"/>
            <a:ext cx="529314" cy="2362728"/>
            <a:chOff x="8059668" y="1778114"/>
            <a:chExt cx="529314" cy="2362728"/>
          </a:xfrm>
        </p:grpSpPr>
        <p:cxnSp>
          <p:nvCxnSpPr>
            <p:cNvPr id="85" name="Gerade Verbindung 58"/>
            <p:cNvCxnSpPr/>
            <p:nvPr/>
          </p:nvCxnSpPr>
          <p:spPr>
            <a:xfrm>
              <a:off x="8069034" y="1778114"/>
              <a:ext cx="198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nhaltsplatzhalter 5"/>
            <p:cNvSpPr txBox="1">
              <a:spLocks/>
            </p:cNvSpPr>
            <p:nvPr/>
          </p:nvSpPr>
          <p:spPr>
            <a:xfrm>
              <a:off x="8113643" y="1791489"/>
              <a:ext cx="4753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27%</a:t>
              </a:r>
            </a:p>
          </p:txBody>
        </p:sp>
        <p:cxnSp>
          <p:nvCxnSpPr>
            <p:cNvPr id="89" name="Gerade Verbindung 60"/>
            <p:cNvCxnSpPr/>
            <p:nvPr/>
          </p:nvCxnSpPr>
          <p:spPr>
            <a:xfrm>
              <a:off x="8059668" y="2718914"/>
              <a:ext cx="198000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Inhaltsplatzhalter 5"/>
            <p:cNvSpPr txBox="1">
              <a:spLocks/>
            </p:cNvSpPr>
            <p:nvPr/>
          </p:nvSpPr>
          <p:spPr>
            <a:xfrm>
              <a:off x="8113643" y="2753278"/>
              <a:ext cx="4753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rgbClr val="DA1838"/>
                  </a:solidFill>
                </a:rPr>
                <a:t>34%</a:t>
              </a:r>
            </a:p>
          </p:txBody>
        </p:sp>
        <p:cxnSp>
          <p:nvCxnSpPr>
            <p:cNvPr id="98" name="Gerade Verbindung 62"/>
            <p:cNvCxnSpPr/>
            <p:nvPr/>
          </p:nvCxnSpPr>
          <p:spPr>
            <a:xfrm>
              <a:off x="8069034" y="3905868"/>
              <a:ext cx="198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Inhaltsplatzhalter 5"/>
            <p:cNvSpPr txBox="1">
              <a:spLocks/>
            </p:cNvSpPr>
            <p:nvPr/>
          </p:nvSpPr>
          <p:spPr>
            <a:xfrm>
              <a:off x="8113643" y="3919243"/>
              <a:ext cx="4753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bg1">
                      <a:lumMod val="50000"/>
                    </a:schemeClr>
                  </a:solidFill>
                </a:rPr>
                <a:t>39%</a:t>
              </a:r>
            </a:p>
          </p:txBody>
        </p:sp>
      </p:grpSp>
      <p:sp>
        <p:nvSpPr>
          <p:cNvPr id="109" name="Textfeld 108"/>
          <p:cNvSpPr txBox="1"/>
          <p:nvPr/>
        </p:nvSpPr>
        <p:spPr>
          <a:xfrm>
            <a:off x="371475" y="6367067"/>
            <a:ext cx="859794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Quelle: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-Befragung, n(2015/2)=2’453, n(2016/1)=2’526, n(2016/2)=2’531, n(2017/1)=2’504, n(2017/2)=2’519, n(2018/1)=2’673, n(2018/2)=2’761,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n(2019/1)=2’740</a:t>
            </a:r>
          </a:p>
        </p:txBody>
      </p:sp>
      <p:grpSp>
        <p:nvGrpSpPr>
          <p:cNvPr id="133" name="Gruppieren 132"/>
          <p:cNvGrpSpPr>
            <a:grpSpLocks noChangeAspect="1"/>
          </p:cNvGrpSpPr>
          <p:nvPr/>
        </p:nvGrpSpPr>
        <p:grpSpPr>
          <a:xfrm>
            <a:off x="2283645" y="2041178"/>
            <a:ext cx="631386" cy="2701544"/>
            <a:chOff x="979056" y="1681537"/>
            <a:chExt cx="706619" cy="3023448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56" y="4015090"/>
              <a:ext cx="706619" cy="689895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1001722" y="1681537"/>
              <a:ext cx="627614" cy="533903"/>
            </a:xfrm>
            <a:prstGeom prst="rect">
              <a:avLst/>
            </a:prstGeom>
          </p:spPr>
        </p:pic>
      </p:grpSp>
      <p:grpSp>
        <p:nvGrpSpPr>
          <p:cNvPr id="137" name="Gruppieren 136"/>
          <p:cNvGrpSpPr>
            <a:grpSpLocks noChangeAspect="1"/>
          </p:cNvGrpSpPr>
          <p:nvPr/>
        </p:nvGrpSpPr>
        <p:grpSpPr>
          <a:xfrm>
            <a:off x="3638549" y="2041050"/>
            <a:ext cx="635360" cy="2689322"/>
            <a:chOff x="966974" y="1906465"/>
            <a:chExt cx="711067" cy="3009769"/>
          </a:xfrm>
        </p:grpSpPr>
        <p:pic>
          <p:nvPicPr>
            <p:cNvPr id="139" name="Grafik 138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74" y="4226338"/>
              <a:ext cx="706619" cy="689896"/>
            </a:xfrm>
            <a:prstGeom prst="rect">
              <a:avLst/>
            </a:prstGeom>
          </p:spPr>
        </p:pic>
        <p:pic>
          <p:nvPicPr>
            <p:cNvPr id="140" name="Grafik 1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1050427" y="1906465"/>
              <a:ext cx="627614" cy="533903"/>
            </a:xfrm>
            <a:prstGeom prst="rect">
              <a:avLst/>
            </a:prstGeom>
          </p:spPr>
        </p:pic>
      </p:grpSp>
      <p:grpSp>
        <p:nvGrpSpPr>
          <p:cNvPr id="141" name="Gruppieren 140"/>
          <p:cNvGrpSpPr>
            <a:grpSpLocks noChangeAspect="1"/>
          </p:cNvGrpSpPr>
          <p:nvPr/>
        </p:nvGrpSpPr>
        <p:grpSpPr>
          <a:xfrm>
            <a:off x="5048574" y="2027930"/>
            <a:ext cx="631386" cy="2734929"/>
            <a:chOff x="936811" y="1765714"/>
            <a:chExt cx="706619" cy="3060812"/>
          </a:xfrm>
        </p:grpSpPr>
        <p:pic>
          <p:nvPicPr>
            <p:cNvPr id="143" name="Grafik 142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11" y="4136632"/>
              <a:ext cx="706619" cy="689894"/>
            </a:xfrm>
            <a:prstGeom prst="rect">
              <a:avLst/>
            </a:prstGeom>
          </p:spPr>
        </p:pic>
        <p:pic>
          <p:nvPicPr>
            <p:cNvPr id="144" name="Grafik 14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966572" y="1765714"/>
              <a:ext cx="627614" cy="533903"/>
            </a:xfrm>
            <a:prstGeom prst="rect">
              <a:avLst/>
            </a:prstGeom>
          </p:spPr>
        </p:pic>
      </p:grpSp>
      <p:grpSp>
        <p:nvGrpSpPr>
          <p:cNvPr id="145" name="Gruppieren 144"/>
          <p:cNvGrpSpPr>
            <a:grpSpLocks noChangeAspect="1"/>
          </p:cNvGrpSpPr>
          <p:nvPr/>
        </p:nvGrpSpPr>
        <p:grpSpPr>
          <a:xfrm>
            <a:off x="6429635" y="2004906"/>
            <a:ext cx="631386" cy="2838644"/>
            <a:chOff x="1001722" y="1873048"/>
            <a:chExt cx="706619" cy="3176884"/>
          </a:xfrm>
        </p:grpSpPr>
        <p:pic>
          <p:nvPicPr>
            <p:cNvPr id="147" name="Grafik 146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22" y="4360038"/>
              <a:ext cx="706619" cy="689894"/>
            </a:xfrm>
            <a:prstGeom prst="rect">
              <a:avLst/>
            </a:prstGeom>
          </p:spPr>
        </p:pic>
        <p:pic>
          <p:nvPicPr>
            <p:cNvPr id="148" name="Grafik 1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1013046" y="1873048"/>
              <a:ext cx="627614" cy="533903"/>
            </a:xfrm>
            <a:prstGeom prst="rect">
              <a:avLst/>
            </a:prstGeom>
          </p:spPr>
        </p:pic>
      </p:grpSp>
      <p:grpSp>
        <p:nvGrpSpPr>
          <p:cNvPr id="149" name="Gruppieren 148"/>
          <p:cNvGrpSpPr>
            <a:grpSpLocks noChangeAspect="1"/>
          </p:cNvGrpSpPr>
          <p:nvPr/>
        </p:nvGrpSpPr>
        <p:grpSpPr>
          <a:xfrm>
            <a:off x="7796418" y="2027930"/>
            <a:ext cx="631386" cy="2867288"/>
            <a:chOff x="933822" y="1895345"/>
            <a:chExt cx="706619" cy="3208941"/>
          </a:xfrm>
        </p:grpSpPr>
        <p:pic>
          <p:nvPicPr>
            <p:cNvPr id="151" name="Grafik 150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22" y="4414392"/>
              <a:ext cx="706619" cy="689894"/>
            </a:xfrm>
            <a:prstGeom prst="rect">
              <a:avLst/>
            </a:prstGeom>
          </p:spPr>
        </p:pic>
        <p:pic>
          <p:nvPicPr>
            <p:cNvPr id="152" name="Grafik 1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993561" y="1895345"/>
              <a:ext cx="627614" cy="533903"/>
            </a:xfrm>
            <a:prstGeom prst="rect">
              <a:avLst/>
            </a:prstGeom>
          </p:spPr>
        </p:pic>
      </p:grpSp>
      <p:grpSp>
        <p:nvGrpSpPr>
          <p:cNvPr id="153" name="Gruppieren 152"/>
          <p:cNvGrpSpPr>
            <a:grpSpLocks noChangeAspect="1"/>
          </p:cNvGrpSpPr>
          <p:nvPr/>
        </p:nvGrpSpPr>
        <p:grpSpPr>
          <a:xfrm>
            <a:off x="9196871" y="2126471"/>
            <a:ext cx="631386" cy="2745571"/>
            <a:chOff x="921797" y="1908846"/>
            <a:chExt cx="706619" cy="3072720"/>
          </a:xfrm>
        </p:grpSpPr>
        <p:pic>
          <p:nvPicPr>
            <p:cNvPr id="155" name="Grafik 154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97" y="4291672"/>
              <a:ext cx="706619" cy="689894"/>
            </a:xfrm>
            <a:prstGeom prst="rect">
              <a:avLst/>
            </a:prstGeom>
          </p:spPr>
        </p:pic>
        <p:pic>
          <p:nvPicPr>
            <p:cNvPr id="156" name="Grafik 1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952342" y="1908846"/>
              <a:ext cx="627616" cy="533903"/>
            </a:xfrm>
            <a:prstGeom prst="rect">
              <a:avLst/>
            </a:prstGeom>
          </p:spPr>
        </p:pic>
      </p:grpSp>
      <p:grpSp>
        <p:nvGrpSpPr>
          <p:cNvPr id="157" name="Gruppieren 156"/>
          <p:cNvGrpSpPr>
            <a:grpSpLocks noChangeAspect="1"/>
          </p:cNvGrpSpPr>
          <p:nvPr/>
        </p:nvGrpSpPr>
        <p:grpSpPr>
          <a:xfrm>
            <a:off x="10575545" y="2126470"/>
            <a:ext cx="631386" cy="2816342"/>
            <a:chOff x="931480" y="1573541"/>
            <a:chExt cx="706619" cy="3151925"/>
          </a:xfrm>
        </p:grpSpPr>
        <p:pic>
          <p:nvPicPr>
            <p:cNvPr id="159" name="Grafik 158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80" y="4035572"/>
              <a:ext cx="706619" cy="689894"/>
            </a:xfrm>
            <a:prstGeom prst="rect">
              <a:avLst/>
            </a:prstGeom>
          </p:spPr>
        </p:pic>
        <p:pic>
          <p:nvPicPr>
            <p:cNvPr id="160" name="Grafik 1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67"/>
            <a:stretch/>
          </p:blipFill>
          <p:spPr>
            <a:xfrm>
              <a:off x="965863" y="1573541"/>
              <a:ext cx="627614" cy="533903"/>
            </a:xfrm>
            <a:prstGeom prst="rect">
              <a:avLst/>
            </a:prstGeom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2303C704-8DC9-49B2-A56D-2F51C5E4B79C}"/>
              </a:ext>
            </a:extLst>
          </p:cNvPr>
          <p:cNvSpPr/>
          <p:nvPr/>
        </p:nvSpPr>
        <p:spPr>
          <a:xfrm>
            <a:off x="10856076" y="6190579"/>
            <a:ext cx="1383220" cy="352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FC56F8A5-FEB0-4FC9-AB90-7F8509CF9952}"/>
              </a:ext>
            </a:extLst>
          </p:cNvPr>
          <p:cNvGrpSpPr/>
          <p:nvPr/>
        </p:nvGrpSpPr>
        <p:grpSpPr>
          <a:xfrm>
            <a:off x="2949417" y="1778405"/>
            <a:ext cx="746093" cy="2122901"/>
            <a:chOff x="1800178" y="1793360"/>
            <a:chExt cx="746093" cy="2122901"/>
          </a:xfrm>
        </p:grpSpPr>
        <p:cxnSp>
          <p:nvCxnSpPr>
            <p:cNvPr id="205" name="Gerade Verbindung 13">
              <a:extLst>
                <a:ext uri="{FF2B5EF4-FFF2-40B4-BE49-F238E27FC236}">
                  <a16:creationId xmlns:a16="http://schemas.microsoft.com/office/drawing/2014/main" id="{6BB9C2A1-4F3F-4880-A94F-56DDEDB08354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1793360"/>
              <a:ext cx="19912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Inhaltsplatzhalter 5">
              <a:extLst>
                <a:ext uri="{FF2B5EF4-FFF2-40B4-BE49-F238E27FC236}">
                  <a16:creationId xmlns:a16="http://schemas.microsoft.com/office/drawing/2014/main" id="{45CA4EFF-F1AB-48CF-9631-CDA419208617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1839059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26%</a:t>
              </a:r>
            </a:p>
          </p:txBody>
        </p:sp>
        <p:cxnSp>
          <p:nvCxnSpPr>
            <p:cNvPr id="207" name="Gerade Verbindung 38">
              <a:extLst>
                <a:ext uri="{FF2B5EF4-FFF2-40B4-BE49-F238E27FC236}">
                  <a16:creationId xmlns:a16="http://schemas.microsoft.com/office/drawing/2014/main" id="{A65A56B0-5F0F-47C8-8536-6ADE42C2A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2697442"/>
              <a:ext cx="199122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Inhaltsplatzhalter 5">
              <a:extLst>
                <a:ext uri="{FF2B5EF4-FFF2-40B4-BE49-F238E27FC236}">
                  <a16:creationId xmlns:a16="http://schemas.microsoft.com/office/drawing/2014/main" id="{5E424A38-6FC8-4F93-8CA2-99D8D19C50E2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2728025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rgbClr val="DA1838"/>
                  </a:solidFill>
                </a:rPr>
                <a:t>27%</a:t>
              </a:r>
            </a:p>
          </p:txBody>
        </p:sp>
        <p:cxnSp>
          <p:nvCxnSpPr>
            <p:cNvPr id="209" name="Gerade Verbindung 42">
              <a:extLst>
                <a:ext uri="{FF2B5EF4-FFF2-40B4-BE49-F238E27FC236}">
                  <a16:creationId xmlns:a16="http://schemas.microsoft.com/office/drawing/2014/main" id="{1B59C46D-E447-48A2-A666-A107F2D71519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3641026"/>
              <a:ext cx="1991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Inhaltsplatzhalter 5">
              <a:extLst>
                <a:ext uri="{FF2B5EF4-FFF2-40B4-BE49-F238E27FC236}">
                  <a16:creationId xmlns:a16="http://schemas.microsoft.com/office/drawing/2014/main" id="{CCFBDA79-82F2-4664-8D5C-46FE00267F85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3694662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bg1">
                      <a:lumMod val="50000"/>
                    </a:schemeClr>
                  </a:solidFill>
                </a:rPr>
                <a:t>47%</a:t>
              </a:r>
            </a:p>
          </p:txBody>
        </p:sp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369B9B5C-2800-407A-8BD8-74239CA7D1DF}"/>
              </a:ext>
            </a:extLst>
          </p:cNvPr>
          <p:cNvGrpSpPr/>
          <p:nvPr/>
        </p:nvGrpSpPr>
        <p:grpSpPr>
          <a:xfrm>
            <a:off x="4326746" y="1778405"/>
            <a:ext cx="746093" cy="2156423"/>
            <a:chOff x="1800178" y="1793360"/>
            <a:chExt cx="746093" cy="2156423"/>
          </a:xfrm>
        </p:grpSpPr>
        <p:cxnSp>
          <p:nvCxnSpPr>
            <p:cNvPr id="219" name="Gerade Verbindung 13">
              <a:extLst>
                <a:ext uri="{FF2B5EF4-FFF2-40B4-BE49-F238E27FC236}">
                  <a16:creationId xmlns:a16="http://schemas.microsoft.com/office/drawing/2014/main" id="{800C6906-B175-4701-BAD9-D6B23317AB38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1793360"/>
              <a:ext cx="19912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Inhaltsplatzhalter 5">
              <a:extLst>
                <a:ext uri="{FF2B5EF4-FFF2-40B4-BE49-F238E27FC236}">
                  <a16:creationId xmlns:a16="http://schemas.microsoft.com/office/drawing/2014/main" id="{1A0FDDDD-8122-4CA9-8377-C9EDF5FD90F1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1842234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28%</a:t>
              </a:r>
            </a:p>
          </p:txBody>
        </p:sp>
        <p:cxnSp>
          <p:nvCxnSpPr>
            <p:cNvPr id="221" name="Gerade Verbindung 38">
              <a:extLst>
                <a:ext uri="{FF2B5EF4-FFF2-40B4-BE49-F238E27FC236}">
                  <a16:creationId xmlns:a16="http://schemas.microsoft.com/office/drawing/2014/main" id="{41F72177-BDB1-42A6-BD7B-815F1319F7C5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2768233"/>
              <a:ext cx="199122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Inhaltsplatzhalter 5">
              <a:extLst>
                <a:ext uri="{FF2B5EF4-FFF2-40B4-BE49-F238E27FC236}">
                  <a16:creationId xmlns:a16="http://schemas.microsoft.com/office/drawing/2014/main" id="{38F697B2-BF06-4B52-8890-BD20E006FB9D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2798816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rgbClr val="DA1838"/>
                  </a:solidFill>
                </a:rPr>
                <a:t>26%</a:t>
              </a:r>
            </a:p>
          </p:txBody>
        </p:sp>
        <p:cxnSp>
          <p:nvCxnSpPr>
            <p:cNvPr id="223" name="Gerade Verbindung 42">
              <a:extLst>
                <a:ext uri="{FF2B5EF4-FFF2-40B4-BE49-F238E27FC236}">
                  <a16:creationId xmlns:a16="http://schemas.microsoft.com/office/drawing/2014/main" id="{07FF2B67-6C2D-4CF6-B1C7-BDF30CCEFC87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3674548"/>
              <a:ext cx="1991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Inhaltsplatzhalter 5">
              <a:extLst>
                <a:ext uri="{FF2B5EF4-FFF2-40B4-BE49-F238E27FC236}">
                  <a16:creationId xmlns:a16="http://schemas.microsoft.com/office/drawing/2014/main" id="{5B44662C-A960-46FD-97FC-64602633F9D0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3728184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bg1">
                      <a:lumMod val="50000"/>
                    </a:schemeClr>
                  </a:solidFill>
                </a:rPr>
                <a:t>46%</a:t>
              </a: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B822E32F-665F-4AA4-A32E-87F725399C97}"/>
              </a:ext>
            </a:extLst>
          </p:cNvPr>
          <p:cNvGrpSpPr/>
          <p:nvPr/>
        </p:nvGrpSpPr>
        <p:grpSpPr>
          <a:xfrm>
            <a:off x="5706256" y="1778405"/>
            <a:ext cx="746093" cy="2263645"/>
            <a:chOff x="1800178" y="1793360"/>
            <a:chExt cx="746093" cy="2263645"/>
          </a:xfrm>
        </p:grpSpPr>
        <p:cxnSp>
          <p:nvCxnSpPr>
            <p:cNvPr id="226" name="Gerade Verbindung 13">
              <a:extLst>
                <a:ext uri="{FF2B5EF4-FFF2-40B4-BE49-F238E27FC236}">
                  <a16:creationId xmlns:a16="http://schemas.microsoft.com/office/drawing/2014/main" id="{E5A41101-E3F8-4F1A-BE1D-DF45DCED451C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1793360"/>
              <a:ext cx="19912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Inhaltsplatzhalter 5">
              <a:extLst>
                <a:ext uri="{FF2B5EF4-FFF2-40B4-BE49-F238E27FC236}">
                  <a16:creationId xmlns:a16="http://schemas.microsoft.com/office/drawing/2014/main" id="{3A16300A-71B7-4F33-878C-EC1264887CD7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1842234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25%</a:t>
              </a:r>
            </a:p>
          </p:txBody>
        </p:sp>
        <p:cxnSp>
          <p:nvCxnSpPr>
            <p:cNvPr id="228" name="Gerade Verbindung 38">
              <a:extLst>
                <a:ext uri="{FF2B5EF4-FFF2-40B4-BE49-F238E27FC236}">
                  <a16:creationId xmlns:a16="http://schemas.microsoft.com/office/drawing/2014/main" id="{44BFC6F5-896A-43E3-8822-61023B3CBBD4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2665692"/>
              <a:ext cx="199122" cy="0"/>
            </a:xfrm>
            <a:prstGeom prst="line">
              <a:avLst/>
            </a:prstGeom>
            <a:ln w="1270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Inhaltsplatzhalter 5">
              <a:extLst>
                <a:ext uri="{FF2B5EF4-FFF2-40B4-BE49-F238E27FC236}">
                  <a16:creationId xmlns:a16="http://schemas.microsoft.com/office/drawing/2014/main" id="{7AE255EF-079B-40E1-8A4C-83A24B67BA5E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2696275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rgbClr val="DA1838"/>
                  </a:solidFill>
                </a:rPr>
                <a:t>32%*</a:t>
              </a:r>
            </a:p>
          </p:txBody>
        </p:sp>
        <p:cxnSp>
          <p:nvCxnSpPr>
            <p:cNvPr id="230" name="Gerade Verbindung 42">
              <a:extLst>
                <a:ext uri="{FF2B5EF4-FFF2-40B4-BE49-F238E27FC236}">
                  <a16:creationId xmlns:a16="http://schemas.microsoft.com/office/drawing/2014/main" id="{E919F4E9-53C9-4C84-B0A3-83ACFC5C6C2E}"/>
                </a:ext>
              </a:extLst>
            </p:cNvPr>
            <p:cNvCxnSpPr>
              <a:cxnSpLocks/>
            </p:cNvCxnSpPr>
            <p:nvPr/>
          </p:nvCxnSpPr>
          <p:spPr>
            <a:xfrm>
              <a:off x="1800178" y="3781770"/>
              <a:ext cx="1991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Inhaltsplatzhalter 5">
              <a:extLst>
                <a:ext uri="{FF2B5EF4-FFF2-40B4-BE49-F238E27FC236}">
                  <a16:creationId xmlns:a16="http://schemas.microsoft.com/office/drawing/2014/main" id="{44AC1259-B8C0-4E32-A32E-93E46947F0B9}"/>
                </a:ext>
              </a:extLst>
            </p:cNvPr>
            <p:cNvSpPr txBox="1">
              <a:spLocks/>
            </p:cNvSpPr>
            <p:nvPr/>
          </p:nvSpPr>
          <p:spPr>
            <a:xfrm>
              <a:off x="1852132" y="3835406"/>
              <a:ext cx="694139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>
                  <a:solidFill>
                    <a:schemeClr val="bg1">
                      <a:lumMod val="50000"/>
                    </a:schemeClr>
                  </a:solidFill>
                </a:rPr>
                <a:t>43%</a:t>
              </a:r>
            </a:p>
          </p:txBody>
        </p:sp>
      </p:grpSp>
      <p:cxnSp>
        <p:nvCxnSpPr>
          <p:cNvPr id="233" name="Gerade Verbindung 58">
            <a:extLst>
              <a:ext uri="{FF2B5EF4-FFF2-40B4-BE49-F238E27FC236}">
                <a16:creationId xmlns:a16="http://schemas.microsoft.com/office/drawing/2014/main" id="{4E8735FC-D385-4629-828F-D67F25FE60F5}"/>
              </a:ext>
            </a:extLst>
          </p:cNvPr>
          <p:cNvCxnSpPr/>
          <p:nvPr/>
        </p:nvCxnSpPr>
        <p:spPr>
          <a:xfrm>
            <a:off x="8476056" y="1778497"/>
            <a:ext cx="19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Inhaltsplatzhalter 5">
            <a:extLst>
              <a:ext uri="{FF2B5EF4-FFF2-40B4-BE49-F238E27FC236}">
                <a16:creationId xmlns:a16="http://schemas.microsoft.com/office/drawing/2014/main" id="{DB44A133-C8F4-40B4-9380-8DEA2457A682}"/>
              </a:ext>
            </a:extLst>
          </p:cNvPr>
          <p:cNvSpPr txBox="1">
            <a:spLocks/>
          </p:cNvSpPr>
          <p:nvPr/>
        </p:nvSpPr>
        <p:spPr>
          <a:xfrm>
            <a:off x="8521954" y="1791872"/>
            <a:ext cx="694139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29%</a:t>
            </a:r>
          </a:p>
        </p:txBody>
      </p:sp>
      <p:cxnSp>
        <p:nvCxnSpPr>
          <p:cNvPr id="235" name="Gerade Verbindung 60">
            <a:extLst>
              <a:ext uri="{FF2B5EF4-FFF2-40B4-BE49-F238E27FC236}">
                <a16:creationId xmlns:a16="http://schemas.microsoft.com/office/drawing/2014/main" id="{B3CC7BFC-E326-44BE-8442-1CC0A29B2033}"/>
              </a:ext>
            </a:extLst>
          </p:cNvPr>
          <p:cNvCxnSpPr/>
          <p:nvPr/>
        </p:nvCxnSpPr>
        <p:spPr>
          <a:xfrm>
            <a:off x="8476056" y="2789086"/>
            <a:ext cx="198000" cy="0"/>
          </a:xfrm>
          <a:prstGeom prst="line">
            <a:avLst/>
          </a:prstGeom>
          <a:ln w="1270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Inhaltsplatzhalter 5">
            <a:extLst>
              <a:ext uri="{FF2B5EF4-FFF2-40B4-BE49-F238E27FC236}">
                <a16:creationId xmlns:a16="http://schemas.microsoft.com/office/drawing/2014/main" id="{B443999B-7C79-4956-80E1-51DB108ACEF0}"/>
              </a:ext>
            </a:extLst>
          </p:cNvPr>
          <p:cNvSpPr txBox="1">
            <a:spLocks/>
          </p:cNvSpPr>
          <p:nvPr/>
        </p:nvSpPr>
        <p:spPr>
          <a:xfrm>
            <a:off x="8521954" y="2823450"/>
            <a:ext cx="694139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rgbClr val="DA1838"/>
                </a:solidFill>
              </a:rPr>
              <a:t>34%</a:t>
            </a:r>
          </a:p>
        </p:txBody>
      </p:sp>
      <p:cxnSp>
        <p:nvCxnSpPr>
          <p:cNvPr id="237" name="Gerade Verbindung 62">
            <a:extLst>
              <a:ext uri="{FF2B5EF4-FFF2-40B4-BE49-F238E27FC236}">
                <a16:creationId xmlns:a16="http://schemas.microsoft.com/office/drawing/2014/main" id="{2E80C8CF-3AFC-4567-A659-3F687FBFC3B6}"/>
              </a:ext>
            </a:extLst>
          </p:cNvPr>
          <p:cNvCxnSpPr/>
          <p:nvPr/>
        </p:nvCxnSpPr>
        <p:spPr>
          <a:xfrm>
            <a:off x="8476056" y="3975440"/>
            <a:ext cx="19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Inhaltsplatzhalter 5">
            <a:extLst>
              <a:ext uri="{FF2B5EF4-FFF2-40B4-BE49-F238E27FC236}">
                <a16:creationId xmlns:a16="http://schemas.microsoft.com/office/drawing/2014/main" id="{AB3BC20B-F0C0-48BE-A237-FD96521D07EB}"/>
              </a:ext>
            </a:extLst>
          </p:cNvPr>
          <p:cNvSpPr txBox="1">
            <a:spLocks/>
          </p:cNvSpPr>
          <p:nvPr/>
        </p:nvSpPr>
        <p:spPr>
          <a:xfrm>
            <a:off x="8521954" y="3988815"/>
            <a:ext cx="694139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37%</a:t>
            </a:r>
          </a:p>
        </p:txBody>
      </p:sp>
      <p:cxnSp>
        <p:nvCxnSpPr>
          <p:cNvPr id="240" name="Gerade Verbindung 58">
            <a:extLst>
              <a:ext uri="{FF2B5EF4-FFF2-40B4-BE49-F238E27FC236}">
                <a16:creationId xmlns:a16="http://schemas.microsoft.com/office/drawing/2014/main" id="{45D4B5E3-7B01-4C72-BC6B-02B9371F54E9}"/>
              </a:ext>
            </a:extLst>
          </p:cNvPr>
          <p:cNvCxnSpPr/>
          <p:nvPr/>
        </p:nvCxnSpPr>
        <p:spPr>
          <a:xfrm>
            <a:off x="9851324" y="1778497"/>
            <a:ext cx="19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Inhaltsplatzhalter 5">
            <a:extLst>
              <a:ext uri="{FF2B5EF4-FFF2-40B4-BE49-F238E27FC236}">
                <a16:creationId xmlns:a16="http://schemas.microsoft.com/office/drawing/2014/main" id="{C48CECE6-F52A-4061-92AE-338E0384B3C1}"/>
              </a:ext>
            </a:extLst>
          </p:cNvPr>
          <p:cNvSpPr txBox="1">
            <a:spLocks/>
          </p:cNvSpPr>
          <p:nvPr/>
        </p:nvSpPr>
        <p:spPr>
          <a:xfrm>
            <a:off x="9896700" y="1791872"/>
            <a:ext cx="466246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31%</a:t>
            </a:r>
          </a:p>
        </p:txBody>
      </p:sp>
      <p:cxnSp>
        <p:nvCxnSpPr>
          <p:cNvPr id="242" name="Gerade Verbindung 60">
            <a:extLst>
              <a:ext uri="{FF2B5EF4-FFF2-40B4-BE49-F238E27FC236}">
                <a16:creationId xmlns:a16="http://schemas.microsoft.com/office/drawing/2014/main" id="{B3865440-E945-4410-ADF8-3333FA061A5D}"/>
              </a:ext>
            </a:extLst>
          </p:cNvPr>
          <p:cNvCxnSpPr/>
          <p:nvPr/>
        </p:nvCxnSpPr>
        <p:spPr>
          <a:xfrm>
            <a:off x="9851324" y="2856541"/>
            <a:ext cx="198000" cy="0"/>
          </a:xfrm>
          <a:prstGeom prst="line">
            <a:avLst/>
          </a:prstGeom>
          <a:ln w="1270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Inhaltsplatzhalter 5">
            <a:extLst>
              <a:ext uri="{FF2B5EF4-FFF2-40B4-BE49-F238E27FC236}">
                <a16:creationId xmlns:a16="http://schemas.microsoft.com/office/drawing/2014/main" id="{61332B64-A3FD-4575-AB79-A6405117DFE1}"/>
              </a:ext>
            </a:extLst>
          </p:cNvPr>
          <p:cNvSpPr txBox="1">
            <a:spLocks/>
          </p:cNvSpPr>
          <p:nvPr/>
        </p:nvSpPr>
        <p:spPr>
          <a:xfrm>
            <a:off x="9896700" y="2890905"/>
            <a:ext cx="466246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rgbClr val="DA1838"/>
                </a:solidFill>
              </a:rPr>
              <a:t>33%</a:t>
            </a:r>
          </a:p>
        </p:txBody>
      </p:sp>
      <p:cxnSp>
        <p:nvCxnSpPr>
          <p:cNvPr id="244" name="Gerade Verbindung 62">
            <a:extLst>
              <a:ext uri="{FF2B5EF4-FFF2-40B4-BE49-F238E27FC236}">
                <a16:creationId xmlns:a16="http://schemas.microsoft.com/office/drawing/2014/main" id="{D72E9B00-5CB6-4A20-9A87-3ABFECB13159}"/>
              </a:ext>
            </a:extLst>
          </p:cNvPr>
          <p:cNvCxnSpPr/>
          <p:nvPr/>
        </p:nvCxnSpPr>
        <p:spPr>
          <a:xfrm>
            <a:off x="9851324" y="4004752"/>
            <a:ext cx="19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Inhaltsplatzhalter 5">
            <a:extLst>
              <a:ext uri="{FF2B5EF4-FFF2-40B4-BE49-F238E27FC236}">
                <a16:creationId xmlns:a16="http://schemas.microsoft.com/office/drawing/2014/main" id="{AA06CA8D-CBDE-472A-830B-E18EE0363472}"/>
              </a:ext>
            </a:extLst>
          </p:cNvPr>
          <p:cNvSpPr txBox="1">
            <a:spLocks/>
          </p:cNvSpPr>
          <p:nvPr/>
        </p:nvSpPr>
        <p:spPr>
          <a:xfrm>
            <a:off x="9896700" y="4018127"/>
            <a:ext cx="466246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36%</a:t>
            </a:r>
          </a:p>
        </p:txBody>
      </p:sp>
      <p:cxnSp>
        <p:nvCxnSpPr>
          <p:cNvPr id="247" name="Gerade Verbindung 58">
            <a:extLst>
              <a:ext uri="{FF2B5EF4-FFF2-40B4-BE49-F238E27FC236}">
                <a16:creationId xmlns:a16="http://schemas.microsoft.com/office/drawing/2014/main" id="{66883E3E-5DA5-41C2-981A-B83F70C79FC6}"/>
              </a:ext>
            </a:extLst>
          </p:cNvPr>
          <p:cNvCxnSpPr/>
          <p:nvPr/>
        </p:nvCxnSpPr>
        <p:spPr>
          <a:xfrm>
            <a:off x="11230150" y="1778497"/>
            <a:ext cx="19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Inhaltsplatzhalter 5">
            <a:extLst>
              <a:ext uri="{FF2B5EF4-FFF2-40B4-BE49-F238E27FC236}">
                <a16:creationId xmlns:a16="http://schemas.microsoft.com/office/drawing/2014/main" id="{3AFE2E1E-A519-43C4-8940-181AF61925BB}"/>
              </a:ext>
            </a:extLst>
          </p:cNvPr>
          <p:cNvSpPr txBox="1">
            <a:spLocks/>
          </p:cNvSpPr>
          <p:nvPr/>
        </p:nvSpPr>
        <p:spPr>
          <a:xfrm>
            <a:off x="11267601" y="1791872"/>
            <a:ext cx="694139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</a:p>
        </p:txBody>
      </p:sp>
      <p:cxnSp>
        <p:nvCxnSpPr>
          <p:cNvPr id="249" name="Gerade Verbindung 60">
            <a:extLst>
              <a:ext uri="{FF2B5EF4-FFF2-40B4-BE49-F238E27FC236}">
                <a16:creationId xmlns:a16="http://schemas.microsoft.com/office/drawing/2014/main" id="{A169CEC6-F1F0-486A-9539-2F5FEB5E12A8}"/>
              </a:ext>
            </a:extLst>
          </p:cNvPr>
          <p:cNvCxnSpPr/>
          <p:nvPr/>
        </p:nvCxnSpPr>
        <p:spPr>
          <a:xfrm>
            <a:off x="11230150" y="2823624"/>
            <a:ext cx="198000" cy="0"/>
          </a:xfrm>
          <a:prstGeom prst="line">
            <a:avLst/>
          </a:prstGeom>
          <a:ln w="1270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Inhaltsplatzhalter 5">
            <a:extLst>
              <a:ext uri="{FF2B5EF4-FFF2-40B4-BE49-F238E27FC236}">
                <a16:creationId xmlns:a16="http://schemas.microsoft.com/office/drawing/2014/main" id="{E4B623F2-3706-4DC9-B199-7F050259B82A}"/>
              </a:ext>
            </a:extLst>
          </p:cNvPr>
          <p:cNvSpPr txBox="1">
            <a:spLocks/>
          </p:cNvSpPr>
          <p:nvPr/>
        </p:nvSpPr>
        <p:spPr>
          <a:xfrm>
            <a:off x="11285711" y="2857988"/>
            <a:ext cx="694139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rgbClr val="DA1838"/>
                </a:solidFill>
              </a:rPr>
              <a:t>35%</a:t>
            </a:r>
          </a:p>
        </p:txBody>
      </p:sp>
      <p:cxnSp>
        <p:nvCxnSpPr>
          <p:cNvPr id="251" name="Gerade Verbindung 62">
            <a:extLst>
              <a:ext uri="{FF2B5EF4-FFF2-40B4-BE49-F238E27FC236}">
                <a16:creationId xmlns:a16="http://schemas.microsoft.com/office/drawing/2014/main" id="{F091F20B-1DDD-4652-B85D-F44A83DE65E0}"/>
              </a:ext>
            </a:extLst>
          </p:cNvPr>
          <p:cNvCxnSpPr/>
          <p:nvPr/>
        </p:nvCxnSpPr>
        <p:spPr>
          <a:xfrm>
            <a:off x="11230150" y="4043890"/>
            <a:ext cx="19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Inhaltsplatzhalter 5">
            <a:extLst>
              <a:ext uri="{FF2B5EF4-FFF2-40B4-BE49-F238E27FC236}">
                <a16:creationId xmlns:a16="http://schemas.microsoft.com/office/drawing/2014/main" id="{298F2603-664A-4AAE-BC7D-C26095D70AD3}"/>
              </a:ext>
            </a:extLst>
          </p:cNvPr>
          <p:cNvSpPr txBox="1">
            <a:spLocks/>
          </p:cNvSpPr>
          <p:nvPr/>
        </p:nvSpPr>
        <p:spPr>
          <a:xfrm>
            <a:off x="11267601" y="4057265"/>
            <a:ext cx="694139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35%</a:t>
            </a:r>
          </a:p>
        </p:txBody>
      </p:sp>
      <p:sp>
        <p:nvSpPr>
          <p:cNvPr id="255" name="Textfeld 254">
            <a:extLst>
              <a:ext uri="{FF2B5EF4-FFF2-40B4-BE49-F238E27FC236}">
                <a16:creationId xmlns:a16="http://schemas.microsoft.com/office/drawing/2014/main" id="{702951AC-83E7-4173-ADCA-5670ED2FD210}"/>
              </a:ext>
            </a:extLst>
          </p:cNvPr>
          <p:cNvSpPr txBox="1"/>
          <p:nvPr/>
        </p:nvSpPr>
        <p:spPr>
          <a:xfrm>
            <a:off x="10275684" y="5364380"/>
            <a:ext cx="1455825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36000" rIns="36000" bIns="36000" rtlCol="0">
            <a:spAutoFit/>
          </a:bodyPr>
          <a:lstStyle/>
          <a:p>
            <a:r>
              <a:rPr lang="de-CH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2019</a:t>
            </a:r>
          </a:p>
        </p:txBody>
      </p:sp>
      <p:sp>
        <p:nvSpPr>
          <p:cNvPr id="68" name="Rechteck 67"/>
          <p:cNvSpPr>
            <a:spLocks/>
          </p:cNvSpPr>
          <p:nvPr/>
        </p:nvSpPr>
        <p:spPr>
          <a:xfrm>
            <a:off x="10320951" y="1486552"/>
            <a:ext cx="1385274" cy="4272403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20BFAF40-409C-4215-90E1-3A3568E2370C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D0417175-017E-4DC2-BDE8-AFE68B6CEC7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258" name="Freeform 7">
              <a:extLst>
                <a:ext uri="{FF2B5EF4-FFF2-40B4-BE49-F238E27FC236}">
                  <a16:creationId xmlns:a16="http://schemas.microsoft.com/office/drawing/2014/main" id="{7F525762-6709-49E5-9D16-FFFD339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D49502BC-1B9C-4A69-A748-41D2E91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8792F76C-0887-4AA9-9F2C-F0396241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1" name="Freeform 10">
              <a:extLst>
                <a:ext uri="{FF2B5EF4-FFF2-40B4-BE49-F238E27FC236}">
                  <a16:creationId xmlns:a16="http://schemas.microsoft.com/office/drawing/2014/main" id="{C8316912-7209-4AEB-93E6-1D95BA40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3D9A6B0B-6347-47F3-B2BB-B78056B5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7" y="2867439"/>
            <a:ext cx="626511" cy="368075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1" y="2954183"/>
            <a:ext cx="626511" cy="3680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35" y="2965251"/>
            <a:ext cx="626511" cy="368075"/>
          </a:xfrm>
          <a:prstGeom prst="rect">
            <a:avLst/>
          </a:prstGeom>
        </p:spPr>
      </p:pic>
      <p:pic>
        <p:nvPicPr>
          <p:cNvPr id="119" name="Grafik 1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86" y="2982976"/>
            <a:ext cx="626511" cy="368075"/>
          </a:xfrm>
          <a:prstGeom prst="rect">
            <a:avLst/>
          </a:prstGeom>
        </p:spPr>
      </p:pic>
      <p:pic>
        <p:nvPicPr>
          <p:cNvPr id="120" name="Grafik 11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10" y="2954183"/>
            <a:ext cx="626511" cy="368075"/>
          </a:xfrm>
          <a:prstGeom prst="rect">
            <a:avLst/>
          </a:prstGeom>
        </p:spPr>
      </p:pic>
      <p:pic>
        <p:nvPicPr>
          <p:cNvPr id="126" name="Grafik 1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1" y="3115630"/>
            <a:ext cx="626511" cy="368075"/>
          </a:xfrm>
          <a:prstGeom prst="rect">
            <a:avLst/>
          </a:prstGeom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46" y="3179221"/>
            <a:ext cx="626511" cy="368075"/>
          </a:xfrm>
          <a:prstGeom prst="rect">
            <a:avLst/>
          </a:prstGeom>
        </p:spPr>
      </p:pic>
      <p:pic>
        <p:nvPicPr>
          <p:cNvPr id="128" name="Grafik 12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02" y="3200958"/>
            <a:ext cx="626511" cy="3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848617"/>
              </p:ext>
            </p:extLst>
          </p:nvPr>
        </p:nvGraphicFramePr>
        <p:xfrm>
          <a:off x="3926739" y="2558780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030188"/>
              </p:ext>
            </p:extLst>
          </p:nvPr>
        </p:nvGraphicFramePr>
        <p:xfrm>
          <a:off x="7661259" y="2567311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Diagramm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68837"/>
              </p:ext>
            </p:extLst>
          </p:nvPr>
        </p:nvGraphicFramePr>
        <p:xfrm>
          <a:off x="54948" y="2552628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677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B893BB1E-02A3-421B-BE44-3388CE7B23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05" name="Ellipse 404">
            <a:extLst>
              <a:ext uri="{FF2B5EF4-FFF2-40B4-BE49-F238E27FC236}">
                <a16:creationId xmlns:a16="http://schemas.microsoft.com/office/drawing/2014/main" id="{452A372E-8478-4A4A-8477-25294D15445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RbLeanShape Right U-Shape 13"/>
          <p:cNvSpPr/>
          <p:nvPr/>
        </p:nvSpPr>
        <p:spPr>
          <a:xfrm rot="5400000">
            <a:off x="9656523" y="497313"/>
            <a:ext cx="331355" cy="3604703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4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85267" y="774410"/>
            <a:ext cx="10435133" cy="470898"/>
          </a:xfrm>
        </p:spPr>
        <p:txBody>
          <a:bodyPr/>
          <a:lstStyle/>
          <a:p>
            <a:r>
              <a:rPr lang="de-CH" sz="1700" dirty="0"/>
              <a:t>Digitalradio ist in allen Landesteilen der Schweiz im Vormarsch. Nur noch in der Svizzera italiana ist UKW der stärkste Empfangskanal. In der Deutschschweiz ist das erstmals DAB+ (mit 37%), in der Suisse </a:t>
            </a:r>
            <a:r>
              <a:rPr lang="de-CH" sz="1700" dirty="0" err="1"/>
              <a:t>romande</a:t>
            </a:r>
            <a:r>
              <a:rPr lang="de-CH" sz="1700" dirty="0"/>
              <a:t> erstmals IP-Radio (mit 37%).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14542" y="2319481"/>
            <a:ext cx="929393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DS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SR</a:t>
            </a:r>
          </a:p>
        </p:txBody>
      </p:sp>
      <p:sp>
        <p:nvSpPr>
          <p:cNvPr id="45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 (in Prozent) nach Empfangsart und Sprachregion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0973890" y="426792"/>
            <a:ext cx="549754" cy="437913"/>
            <a:chOff x="10281207" y="114334"/>
            <a:chExt cx="1758258" cy="1400559"/>
          </a:xfrm>
        </p:grpSpPr>
        <p:sp>
          <p:nvSpPr>
            <p:cNvPr id="74" name="Forme libre 6"/>
            <p:cNvSpPr/>
            <p:nvPr/>
          </p:nvSpPr>
          <p:spPr>
            <a:xfrm>
              <a:off x="10848528" y="114334"/>
              <a:ext cx="1190937" cy="839316"/>
            </a:xfrm>
            <a:custGeom>
              <a:avLst/>
              <a:gdLst>
                <a:gd name="connsiteX0" fmla="*/ 1071562 w 2581275"/>
                <a:gd name="connsiteY0" fmla="*/ 1371600 h 1690688"/>
                <a:gd name="connsiteX1" fmla="*/ 1143000 w 2581275"/>
                <a:gd name="connsiteY1" fmla="*/ 1328738 h 1690688"/>
                <a:gd name="connsiteX2" fmla="*/ 1209675 w 2581275"/>
                <a:gd name="connsiteY2" fmla="*/ 1352550 h 1690688"/>
                <a:gd name="connsiteX3" fmla="*/ 1271587 w 2581275"/>
                <a:gd name="connsiteY3" fmla="*/ 1319213 h 1690688"/>
                <a:gd name="connsiteX4" fmla="*/ 1371600 w 2581275"/>
                <a:gd name="connsiteY4" fmla="*/ 1357313 h 1690688"/>
                <a:gd name="connsiteX5" fmla="*/ 1481137 w 2581275"/>
                <a:gd name="connsiteY5" fmla="*/ 1295400 h 1690688"/>
                <a:gd name="connsiteX6" fmla="*/ 1533525 w 2581275"/>
                <a:gd name="connsiteY6" fmla="*/ 1419225 h 1690688"/>
                <a:gd name="connsiteX7" fmla="*/ 1690687 w 2581275"/>
                <a:gd name="connsiteY7" fmla="*/ 1376363 h 1690688"/>
                <a:gd name="connsiteX8" fmla="*/ 1714500 w 2581275"/>
                <a:gd name="connsiteY8" fmla="*/ 1423988 h 1690688"/>
                <a:gd name="connsiteX9" fmla="*/ 1828800 w 2581275"/>
                <a:gd name="connsiteY9" fmla="*/ 1395413 h 1690688"/>
                <a:gd name="connsiteX10" fmla="*/ 1890712 w 2581275"/>
                <a:gd name="connsiteY10" fmla="*/ 1614488 h 1690688"/>
                <a:gd name="connsiteX11" fmla="*/ 2028825 w 2581275"/>
                <a:gd name="connsiteY11" fmla="*/ 1614488 h 1690688"/>
                <a:gd name="connsiteX12" fmla="*/ 2147887 w 2581275"/>
                <a:gd name="connsiteY12" fmla="*/ 1528763 h 1690688"/>
                <a:gd name="connsiteX13" fmla="*/ 2290762 w 2581275"/>
                <a:gd name="connsiteY13" fmla="*/ 1690688 h 1690688"/>
                <a:gd name="connsiteX14" fmla="*/ 2357437 w 2581275"/>
                <a:gd name="connsiteY14" fmla="*/ 1671638 h 1690688"/>
                <a:gd name="connsiteX15" fmla="*/ 2300287 w 2581275"/>
                <a:gd name="connsiteY15" fmla="*/ 1562100 h 1690688"/>
                <a:gd name="connsiteX16" fmla="*/ 2319337 w 2581275"/>
                <a:gd name="connsiteY16" fmla="*/ 1509713 h 1690688"/>
                <a:gd name="connsiteX17" fmla="*/ 2314575 w 2581275"/>
                <a:gd name="connsiteY17" fmla="*/ 1462088 h 1690688"/>
                <a:gd name="connsiteX18" fmla="*/ 2257425 w 2581275"/>
                <a:gd name="connsiteY18" fmla="*/ 1447800 h 1690688"/>
                <a:gd name="connsiteX19" fmla="*/ 2276475 w 2581275"/>
                <a:gd name="connsiteY19" fmla="*/ 1281113 h 1690688"/>
                <a:gd name="connsiteX20" fmla="*/ 2405062 w 2581275"/>
                <a:gd name="connsiteY20" fmla="*/ 1209675 h 1690688"/>
                <a:gd name="connsiteX21" fmla="*/ 2466975 w 2581275"/>
                <a:gd name="connsiteY21" fmla="*/ 1343025 h 1690688"/>
                <a:gd name="connsiteX22" fmla="*/ 2547937 w 2581275"/>
                <a:gd name="connsiteY22" fmla="*/ 1338263 h 1690688"/>
                <a:gd name="connsiteX23" fmla="*/ 2581275 w 2581275"/>
                <a:gd name="connsiteY23" fmla="*/ 1252538 h 1690688"/>
                <a:gd name="connsiteX24" fmla="*/ 2524125 w 2581275"/>
                <a:gd name="connsiteY24" fmla="*/ 1247775 h 1690688"/>
                <a:gd name="connsiteX25" fmla="*/ 2490787 w 2581275"/>
                <a:gd name="connsiteY25" fmla="*/ 1181100 h 1690688"/>
                <a:gd name="connsiteX26" fmla="*/ 2557462 w 2581275"/>
                <a:gd name="connsiteY26" fmla="*/ 904875 h 1690688"/>
                <a:gd name="connsiteX27" fmla="*/ 2495550 w 2581275"/>
                <a:gd name="connsiteY27" fmla="*/ 823913 h 1690688"/>
                <a:gd name="connsiteX28" fmla="*/ 2343150 w 2581275"/>
                <a:gd name="connsiteY28" fmla="*/ 990600 h 1690688"/>
                <a:gd name="connsiteX29" fmla="*/ 2114550 w 2581275"/>
                <a:gd name="connsiteY29" fmla="*/ 923925 h 1690688"/>
                <a:gd name="connsiteX30" fmla="*/ 2114550 w 2581275"/>
                <a:gd name="connsiteY30" fmla="*/ 862013 h 1690688"/>
                <a:gd name="connsiteX31" fmla="*/ 1928812 w 2581275"/>
                <a:gd name="connsiteY31" fmla="*/ 781050 h 1690688"/>
                <a:gd name="connsiteX32" fmla="*/ 1814512 w 2581275"/>
                <a:gd name="connsiteY32" fmla="*/ 781050 h 1690688"/>
                <a:gd name="connsiteX33" fmla="*/ 1819275 w 2581275"/>
                <a:gd name="connsiteY33" fmla="*/ 747713 h 1690688"/>
                <a:gd name="connsiteX34" fmla="*/ 1857375 w 2581275"/>
                <a:gd name="connsiteY34" fmla="*/ 738188 h 1690688"/>
                <a:gd name="connsiteX35" fmla="*/ 1819275 w 2581275"/>
                <a:gd name="connsiteY35" fmla="*/ 623888 h 1690688"/>
                <a:gd name="connsiteX36" fmla="*/ 1919287 w 2581275"/>
                <a:gd name="connsiteY36" fmla="*/ 423863 h 1690688"/>
                <a:gd name="connsiteX37" fmla="*/ 1919287 w 2581275"/>
                <a:gd name="connsiteY37" fmla="*/ 333375 h 1690688"/>
                <a:gd name="connsiteX38" fmla="*/ 1866900 w 2581275"/>
                <a:gd name="connsiteY38" fmla="*/ 300038 h 1690688"/>
                <a:gd name="connsiteX39" fmla="*/ 1838325 w 2581275"/>
                <a:gd name="connsiteY39" fmla="*/ 323850 h 1690688"/>
                <a:gd name="connsiteX40" fmla="*/ 1719262 w 2581275"/>
                <a:gd name="connsiteY40" fmla="*/ 228600 h 1690688"/>
                <a:gd name="connsiteX41" fmla="*/ 1728787 w 2581275"/>
                <a:gd name="connsiteY41" fmla="*/ 209550 h 1690688"/>
                <a:gd name="connsiteX42" fmla="*/ 1652587 w 2581275"/>
                <a:gd name="connsiteY42" fmla="*/ 180975 h 1690688"/>
                <a:gd name="connsiteX43" fmla="*/ 1624012 w 2581275"/>
                <a:gd name="connsiteY43" fmla="*/ 157163 h 1690688"/>
                <a:gd name="connsiteX44" fmla="*/ 1419225 w 2581275"/>
                <a:gd name="connsiteY44" fmla="*/ 119063 h 1690688"/>
                <a:gd name="connsiteX45" fmla="*/ 1381125 w 2581275"/>
                <a:gd name="connsiteY45" fmla="*/ 142875 h 1690688"/>
                <a:gd name="connsiteX46" fmla="*/ 1333500 w 2581275"/>
                <a:gd name="connsiteY46" fmla="*/ 47625 h 1690688"/>
                <a:gd name="connsiteX47" fmla="*/ 1304925 w 2581275"/>
                <a:gd name="connsiteY47" fmla="*/ 42863 h 1690688"/>
                <a:gd name="connsiteX48" fmla="*/ 1300162 w 2581275"/>
                <a:gd name="connsiteY48" fmla="*/ 109538 h 1690688"/>
                <a:gd name="connsiteX49" fmla="*/ 1243012 w 2581275"/>
                <a:gd name="connsiteY49" fmla="*/ 100013 h 1690688"/>
                <a:gd name="connsiteX50" fmla="*/ 1176337 w 2581275"/>
                <a:gd name="connsiteY50" fmla="*/ 0 h 1690688"/>
                <a:gd name="connsiteX51" fmla="*/ 1062037 w 2581275"/>
                <a:gd name="connsiteY51" fmla="*/ 19050 h 1690688"/>
                <a:gd name="connsiteX52" fmla="*/ 1023937 w 2581275"/>
                <a:gd name="connsiteY52" fmla="*/ 90488 h 1690688"/>
                <a:gd name="connsiteX53" fmla="*/ 1076325 w 2581275"/>
                <a:gd name="connsiteY53" fmla="*/ 128588 h 1690688"/>
                <a:gd name="connsiteX54" fmla="*/ 1176337 w 2581275"/>
                <a:gd name="connsiteY54" fmla="*/ 104775 h 1690688"/>
                <a:gd name="connsiteX55" fmla="*/ 1200150 w 2581275"/>
                <a:gd name="connsiteY55" fmla="*/ 152400 h 1690688"/>
                <a:gd name="connsiteX56" fmla="*/ 1062037 w 2581275"/>
                <a:gd name="connsiteY56" fmla="*/ 223838 h 1690688"/>
                <a:gd name="connsiteX57" fmla="*/ 942975 w 2581275"/>
                <a:gd name="connsiteY57" fmla="*/ 233363 h 1690688"/>
                <a:gd name="connsiteX58" fmla="*/ 933450 w 2581275"/>
                <a:gd name="connsiteY58" fmla="*/ 185738 h 1690688"/>
                <a:gd name="connsiteX59" fmla="*/ 666750 w 2581275"/>
                <a:gd name="connsiteY59" fmla="*/ 266700 h 1690688"/>
                <a:gd name="connsiteX60" fmla="*/ 633412 w 2581275"/>
                <a:gd name="connsiteY60" fmla="*/ 228600 h 1690688"/>
                <a:gd name="connsiteX61" fmla="*/ 490537 w 2581275"/>
                <a:gd name="connsiteY61" fmla="*/ 276225 h 1690688"/>
                <a:gd name="connsiteX62" fmla="*/ 433387 w 2581275"/>
                <a:gd name="connsiteY62" fmla="*/ 228600 h 1690688"/>
                <a:gd name="connsiteX63" fmla="*/ 342900 w 2581275"/>
                <a:gd name="connsiteY63" fmla="*/ 261938 h 1690688"/>
                <a:gd name="connsiteX64" fmla="*/ 361950 w 2581275"/>
                <a:gd name="connsiteY64" fmla="*/ 319088 h 1690688"/>
                <a:gd name="connsiteX65" fmla="*/ 290512 w 2581275"/>
                <a:gd name="connsiteY65" fmla="*/ 404813 h 1690688"/>
                <a:gd name="connsiteX66" fmla="*/ 381000 w 2581275"/>
                <a:gd name="connsiteY66" fmla="*/ 490538 h 1690688"/>
                <a:gd name="connsiteX67" fmla="*/ 347662 w 2581275"/>
                <a:gd name="connsiteY67" fmla="*/ 571500 h 1690688"/>
                <a:gd name="connsiteX68" fmla="*/ 352425 w 2581275"/>
                <a:gd name="connsiteY68" fmla="*/ 657225 h 1690688"/>
                <a:gd name="connsiteX69" fmla="*/ 190500 w 2581275"/>
                <a:gd name="connsiteY69" fmla="*/ 723900 h 1690688"/>
                <a:gd name="connsiteX70" fmla="*/ 138112 w 2581275"/>
                <a:gd name="connsiteY70" fmla="*/ 838200 h 1690688"/>
                <a:gd name="connsiteX71" fmla="*/ 90487 w 2581275"/>
                <a:gd name="connsiteY71" fmla="*/ 814388 h 1690688"/>
                <a:gd name="connsiteX72" fmla="*/ 0 w 2581275"/>
                <a:gd name="connsiteY72" fmla="*/ 857250 h 1690688"/>
                <a:gd name="connsiteX73" fmla="*/ 100012 w 2581275"/>
                <a:gd name="connsiteY73" fmla="*/ 947738 h 1690688"/>
                <a:gd name="connsiteX74" fmla="*/ 90487 w 2581275"/>
                <a:gd name="connsiteY74" fmla="*/ 1047750 h 1690688"/>
                <a:gd name="connsiteX75" fmla="*/ 123825 w 2581275"/>
                <a:gd name="connsiteY75" fmla="*/ 1076325 h 1690688"/>
                <a:gd name="connsiteX76" fmla="*/ 190500 w 2581275"/>
                <a:gd name="connsiteY76" fmla="*/ 1033463 h 1690688"/>
                <a:gd name="connsiteX77" fmla="*/ 223837 w 2581275"/>
                <a:gd name="connsiteY77" fmla="*/ 1038225 h 1690688"/>
                <a:gd name="connsiteX78" fmla="*/ 209550 w 2581275"/>
                <a:gd name="connsiteY78" fmla="*/ 1162050 h 1690688"/>
                <a:gd name="connsiteX79" fmla="*/ 280987 w 2581275"/>
                <a:gd name="connsiteY79" fmla="*/ 1152525 h 1690688"/>
                <a:gd name="connsiteX80" fmla="*/ 328612 w 2581275"/>
                <a:gd name="connsiteY80" fmla="*/ 1195388 h 1690688"/>
                <a:gd name="connsiteX81" fmla="*/ 209550 w 2581275"/>
                <a:gd name="connsiteY81" fmla="*/ 1319213 h 1690688"/>
                <a:gd name="connsiteX82" fmla="*/ 147637 w 2581275"/>
                <a:gd name="connsiteY82" fmla="*/ 1533525 h 1690688"/>
                <a:gd name="connsiteX83" fmla="*/ 180975 w 2581275"/>
                <a:gd name="connsiteY83" fmla="*/ 1604963 h 1690688"/>
                <a:gd name="connsiteX84" fmla="*/ 304800 w 2581275"/>
                <a:gd name="connsiteY84" fmla="*/ 1552575 h 1690688"/>
                <a:gd name="connsiteX85" fmla="*/ 381000 w 2581275"/>
                <a:gd name="connsiteY85" fmla="*/ 1585913 h 1690688"/>
                <a:gd name="connsiteX86" fmla="*/ 590550 w 2581275"/>
                <a:gd name="connsiteY86" fmla="*/ 1471613 h 1690688"/>
                <a:gd name="connsiteX87" fmla="*/ 762000 w 2581275"/>
                <a:gd name="connsiteY87" fmla="*/ 1409700 h 1690688"/>
                <a:gd name="connsiteX88" fmla="*/ 919162 w 2581275"/>
                <a:gd name="connsiteY88" fmla="*/ 1414463 h 1690688"/>
                <a:gd name="connsiteX89" fmla="*/ 1071562 w 2581275"/>
                <a:gd name="connsiteY89" fmla="*/ 1371600 h 16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81275" h="1690688">
                  <a:moveTo>
                    <a:pt x="1071562" y="1371600"/>
                  </a:moveTo>
                  <a:lnTo>
                    <a:pt x="1143000" y="1328738"/>
                  </a:lnTo>
                  <a:lnTo>
                    <a:pt x="1209675" y="1352550"/>
                  </a:lnTo>
                  <a:lnTo>
                    <a:pt x="1271587" y="1319213"/>
                  </a:lnTo>
                  <a:lnTo>
                    <a:pt x="1371600" y="1357313"/>
                  </a:lnTo>
                  <a:lnTo>
                    <a:pt x="1481137" y="1295400"/>
                  </a:lnTo>
                  <a:lnTo>
                    <a:pt x="1533525" y="1419225"/>
                  </a:lnTo>
                  <a:lnTo>
                    <a:pt x="1690687" y="1376363"/>
                  </a:lnTo>
                  <a:lnTo>
                    <a:pt x="1714500" y="1423988"/>
                  </a:lnTo>
                  <a:lnTo>
                    <a:pt x="1828800" y="1395413"/>
                  </a:lnTo>
                  <a:lnTo>
                    <a:pt x="1890712" y="1614488"/>
                  </a:lnTo>
                  <a:lnTo>
                    <a:pt x="2028825" y="1614488"/>
                  </a:lnTo>
                  <a:lnTo>
                    <a:pt x="2147887" y="1528763"/>
                  </a:lnTo>
                  <a:lnTo>
                    <a:pt x="2290762" y="1690688"/>
                  </a:lnTo>
                  <a:lnTo>
                    <a:pt x="2357437" y="1671638"/>
                  </a:lnTo>
                  <a:lnTo>
                    <a:pt x="2300287" y="1562100"/>
                  </a:lnTo>
                  <a:lnTo>
                    <a:pt x="2319337" y="1509713"/>
                  </a:lnTo>
                  <a:lnTo>
                    <a:pt x="2314575" y="1462088"/>
                  </a:lnTo>
                  <a:lnTo>
                    <a:pt x="2257425" y="1447800"/>
                  </a:lnTo>
                  <a:lnTo>
                    <a:pt x="2276475" y="1281113"/>
                  </a:lnTo>
                  <a:lnTo>
                    <a:pt x="2405062" y="1209675"/>
                  </a:lnTo>
                  <a:lnTo>
                    <a:pt x="2466975" y="1343025"/>
                  </a:lnTo>
                  <a:lnTo>
                    <a:pt x="2547937" y="1338263"/>
                  </a:lnTo>
                  <a:lnTo>
                    <a:pt x="2581275" y="1252538"/>
                  </a:lnTo>
                  <a:lnTo>
                    <a:pt x="2524125" y="1247775"/>
                  </a:lnTo>
                  <a:lnTo>
                    <a:pt x="2490787" y="1181100"/>
                  </a:lnTo>
                  <a:lnTo>
                    <a:pt x="2557462" y="904875"/>
                  </a:lnTo>
                  <a:lnTo>
                    <a:pt x="2495550" y="823913"/>
                  </a:lnTo>
                  <a:lnTo>
                    <a:pt x="2343150" y="990600"/>
                  </a:lnTo>
                  <a:lnTo>
                    <a:pt x="2114550" y="923925"/>
                  </a:lnTo>
                  <a:lnTo>
                    <a:pt x="2114550" y="862013"/>
                  </a:lnTo>
                  <a:lnTo>
                    <a:pt x="1928812" y="781050"/>
                  </a:lnTo>
                  <a:lnTo>
                    <a:pt x="1814512" y="781050"/>
                  </a:lnTo>
                  <a:lnTo>
                    <a:pt x="1819275" y="747713"/>
                  </a:lnTo>
                  <a:lnTo>
                    <a:pt x="1857375" y="738188"/>
                  </a:lnTo>
                  <a:lnTo>
                    <a:pt x="1819275" y="623888"/>
                  </a:lnTo>
                  <a:lnTo>
                    <a:pt x="1919287" y="423863"/>
                  </a:lnTo>
                  <a:lnTo>
                    <a:pt x="1919287" y="333375"/>
                  </a:lnTo>
                  <a:lnTo>
                    <a:pt x="1866900" y="300038"/>
                  </a:lnTo>
                  <a:lnTo>
                    <a:pt x="1838325" y="323850"/>
                  </a:lnTo>
                  <a:lnTo>
                    <a:pt x="1719262" y="228600"/>
                  </a:lnTo>
                  <a:lnTo>
                    <a:pt x="1728787" y="209550"/>
                  </a:lnTo>
                  <a:lnTo>
                    <a:pt x="1652587" y="180975"/>
                  </a:lnTo>
                  <a:lnTo>
                    <a:pt x="1624012" y="157163"/>
                  </a:lnTo>
                  <a:lnTo>
                    <a:pt x="1419225" y="119063"/>
                  </a:lnTo>
                  <a:lnTo>
                    <a:pt x="1381125" y="142875"/>
                  </a:lnTo>
                  <a:lnTo>
                    <a:pt x="1333500" y="47625"/>
                  </a:lnTo>
                  <a:lnTo>
                    <a:pt x="1304925" y="42863"/>
                  </a:lnTo>
                  <a:lnTo>
                    <a:pt x="1300162" y="109538"/>
                  </a:lnTo>
                  <a:lnTo>
                    <a:pt x="1243012" y="100013"/>
                  </a:lnTo>
                  <a:lnTo>
                    <a:pt x="1176337" y="0"/>
                  </a:lnTo>
                  <a:lnTo>
                    <a:pt x="1062037" y="19050"/>
                  </a:lnTo>
                  <a:lnTo>
                    <a:pt x="1023937" y="90488"/>
                  </a:lnTo>
                  <a:lnTo>
                    <a:pt x="1076325" y="128588"/>
                  </a:lnTo>
                  <a:lnTo>
                    <a:pt x="1176337" y="104775"/>
                  </a:lnTo>
                  <a:lnTo>
                    <a:pt x="1200150" y="152400"/>
                  </a:lnTo>
                  <a:lnTo>
                    <a:pt x="1062037" y="223838"/>
                  </a:lnTo>
                  <a:lnTo>
                    <a:pt x="942975" y="233363"/>
                  </a:lnTo>
                  <a:lnTo>
                    <a:pt x="933450" y="185738"/>
                  </a:lnTo>
                  <a:lnTo>
                    <a:pt x="666750" y="266700"/>
                  </a:lnTo>
                  <a:lnTo>
                    <a:pt x="633412" y="228600"/>
                  </a:lnTo>
                  <a:lnTo>
                    <a:pt x="490537" y="276225"/>
                  </a:lnTo>
                  <a:lnTo>
                    <a:pt x="433387" y="228600"/>
                  </a:lnTo>
                  <a:lnTo>
                    <a:pt x="342900" y="261938"/>
                  </a:lnTo>
                  <a:lnTo>
                    <a:pt x="361950" y="319088"/>
                  </a:lnTo>
                  <a:lnTo>
                    <a:pt x="290512" y="404813"/>
                  </a:lnTo>
                  <a:lnTo>
                    <a:pt x="381000" y="490538"/>
                  </a:lnTo>
                  <a:lnTo>
                    <a:pt x="347662" y="571500"/>
                  </a:lnTo>
                  <a:lnTo>
                    <a:pt x="352425" y="657225"/>
                  </a:lnTo>
                  <a:lnTo>
                    <a:pt x="190500" y="723900"/>
                  </a:lnTo>
                  <a:lnTo>
                    <a:pt x="138112" y="838200"/>
                  </a:lnTo>
                  <a:lnTo>
                    <a:pt x="90487" y="814388"/>
                  </a:lnTo>
                  <a:lnTo>
                    <a:pt x="0" y="857250"/>
                  </a:lnTo>
                  <a:lnTo>
                    <a:pt x="100012" y="947738"/>
                  </a:lnTo>
                  <a:lnTo>
                    <a:pt x="90487" y="1047750"/>
                  </a:lnTo>
                  <a:lnTo>
                    <a:pt x="123825" y="1076325"/>
                  </a:lnTo>
                  <a:lnTo>
                    <a:pt x="190500" y="1033463"/>
                  </a:lnTo>
                  <a:lnTo>
                    <a:pt x="223837" y="1038225"/>
                  </a:lnTo>
                  <a:lnTo>
                    <a:pt x="209550" y="1162050"/>
                  </a:lnTo>
                  <a:lnTo>
                    <a:pt x="280987" y="1152525"/>
                  </a:lnTo>
                  <a:lnTo>
                    <a:pt x="328612" y="1195388"/>
                  </a:lnTo>
                  <a:lnTo>
                    <a:pt x="209550" y="1319213"/>
                  </a:lnTo>
                  <a:lnTo>
                    <a:pt x="147637" y="1533525"/>
                  </a:lnTo>
                  <a:lnTo>
                    <a:pt x="180975" y="1604963"/>
                  </a:lnTo>
                  <a:lnTo>
                    <a:pt x="304800" y="1552575"/>
                  </a:lnTo>
                  <a:lnTo>
                    <a:pt x="381000" y="1585913"/>
                  </a:lnTo>
                  <a:lnTo>
                    <a:pt x="590550" y="1471613"/>
                  </a:lnTo>
                  <a:lnTo>
                    <a:pt x="762000" y="1409700"/>
                  </a:lnTo>
                  <a:lnTo>
                    <a:pt x="919162" y="1414463"/>
                  </a:lnTo>
                  <a:lnTo>
                    <a:pt x="1071562" y="137160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orme libre 7"/>
            <p:cNvSpPr/>
            <p:nvPr/>
          </p:nvSpPr>
          <p:spPr>
            <a:xfrm>
              <a:off x="11179517" y="868885"/>
              <a:ext cx="528957" cy="646008"/>
            </a:xfrm>
            <a:custGeom>
              <a:avLst/>
              <a:gdLst>
                <a:gd name="connsiteX0" fmla="*/ 38100 w 704850"/>
                <a:gd name="connsiteY0" fmla="*/ 90488 h 847725"/>
                <a:gd name="connsiteX1" fmla="*/ 0 w 704850"/>
                <a:gd name="connsiteY1" fmla="*/ 176213 h 847725"/>
                <a:gd name="connsiteX2" fmla="*/ 57150 w 704850"/>
                <a:gd name="connsiteY2" fmla="*/ 171450 h 847725"/>
                <a:gd name="connsiteX3" fmla="*/ 76200 w 704850"/>
                <a:gd name="connsiteY3" fmla="*/ 381000 h 847725"/>
                <a:gd name="connsiteX4" fmla="*/ 366712 w 704850"/>
                <a:gd name="connsiteY4" fmla="*/ 585788 h 847725"/>
                <a:gd name="connsiteX5" fmla="*/ 338137 w 704850"/>
                <a:gd name="connsiteY5" fmla="*/ 685800 h 847725"/>
                <a:gd name="connsiteX6" fmla="*/ 442912 w 704850"/>
                <a:gd name="connsiteY6" fmla="*/ 833438 h 847725"/>
                <a:gd name="connsiteX7" fmla="*/ 490537 w 704850"/>
                <a:gd name="connsiteY7" fmla="*/ 847725 h 847725"/>
                <a:gd name="connsiteX8" fmla="*/ 490537 w 704850"/>
                <a:gd name="connsiteY8" fmla="*/ 561975 h 847725"/>
                <a:gd name="connsiteX9" fmla="*/ 681037 w 704850"/>
                <a:gd name="connsiteY9" fmla="*/ 304800 h 847725"/>
                <a:gd name="connsiteX10" fmla="*/ 681037 w 704850"/>
                <a:gd name="connsiteY10" fmla="*/ 133350 h 847725"/>
                <a:gd name="connsiteX11" fmla="*/ 704850 w 704850"/>
                <a:gd name="connsiteY11" fmla="*/ 119063 h 847725"/>
                <a:gd name="connsiteX12" fmla="*/ 681037 w 704850"/>
                <a:gd name="connsiteY12" fmla="*/ 85725 h 847725"/>
                <a:gd name="connsiteX13" fmla="*/ 523875 w 704850"/>
                <a:gd name="connsiteY13" fmla="*/ 128588 h 847725"/>
                <a:gd name="connsiteX14" fmla="*/ 476250 w 704850"/>
                <a:gd name="connsiteY14" fmla="*/ 0 h 847725"/>
                <a:gd name="connsiteX15" fmla="*/ 366712 w 704850"/>
                <a:gd name="connsiteY15" fmla="*/ 61913 h 847725"/>
                <a:gd name="connsiteX16" fmla="*/ 266700 w 704850"/>
                <a:gd name="connsiteY16" fmla="*/ 23813 h 847725"/>
                <a:gd name="connsiteX17" fmla="*/ 209550 w 704850"/>
                <a:gd name="connsiteY17" fmla="*/ 61913 h 847725"/>
                <a:gd name="connsiteX18" fmla="*/ 138112 w 704850"/>
                <a:gd name="connsiteY18" fmla="*/ 33338 h 847725"/>
                <a:gd name="connsiteX19" fmla="*/ 38100 w 704850"/>
                <a:gd name="connsiteY19" fmla="*/ 9048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4850" h="847725">
                  <a:moveTo>
                    <a:pt x="38100" y="90488"/>
                  </a:moveTo>
                  <a:lnTo>
                    <a:pt x="0" y="176213"/>
                  </a:lnTo>
                  <a:lnTo>
                    <a:pt x="57150" y="171450"/>
                  </a:lnTo>
                  <a:lnTo>
                    <a:pt x="76200" y="381000"/>
                  </a:lnTo>
                  <a:lnTo>
                    <a:pt x="366712" y="585788"/>
                  </a:lnTo>
                  <a:lnTo>
                    <a:pt x="338137" y="685800"/>
                  </a:lnTo>
                  <a:lnTo>
                    <a:pt x="442912" y="833438"/>
                  </a:lnTo>
                  <a:lnTo>
                    <a:pt x="490537" y="847725"/>
                  </a:lnTo>
                  <a:lnTo>
                    <a:pt x="490537" y="561975"/>
                  </a:lnTo>
                  <a:lnTo>
                    <a:pt x="681037" y="304800"/>
                  </a:lnTo>
                  <a:lnTo>
                    <a:pt x="681037" y="133350"/>
                  </a:lnTo>
                  <a:lnTo>
                    <a:pt x="704850" y="119063"/>
                  </a:lnTo>
                  <a:lnTo>
                    <a:pt x="681037" y="85725"/>
                  </a:lnTo>
                  <a:lnTo>
                    <a:pt x="523875" y="128588"/>
                  </a:lnTo>
                  <a:lnTo>
                    <a:pt x="476250" y="0"/>
                  </a:lnTo>
                  <a:lnTo>
                    <a:pt x="366712" y="61913"/>
                  </a:lnTo>
                  <a:lnTo>
                    <a:pt x="266700" y="23813"/>
                  </a:lnTo>
                  <a:lnTo>
                    <a:pt x="209550" y="61913"/>
                  </a:lnTo>
                  <a:lnTo>
                    <a:pt x="138112" y="33338"/>
                  </a:lnTo>
                  <a:lnTo>
                    <a:pt x="38100" y="90488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orme libre 5"/>
            <p:cNvSpPr/>
            <p:nvPr/>
          </p:nvSpPr>
          <p:spPr>
            <a:xfrm>
              <a:off x="10281207" y="403271"/>
              <a:ext cx="868481" cy="866671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8325" h="1771650">
                  <a:moveTo>
                    <a:pt x="104775" y="1481137"/>
                  </a:moveTo>
                  <a:lnTo>
                    <a:pt x="204787" y="1400175"/>
                  </a:lnTo>
                  <a:lnTo>
                    <a:pt x="171450" y="1362075"/>
                  </a:lnTo>
                  <a:lnTo>
                    <a:pt x="128587" y="1419225"/>
                  </a:lnTo>
                  <a:lnTo>
                    <a:pt x="147637" y="1323975"/>
                  </a:lnTo>
                  <a:lnTo>
                    <a:pt x="204787" y="1214437"/>
                  </a:lnTo>
                  <a:lnTo>
                    <a:pt x="338137" y="1143000"/>
                  </a:lnTo>
                  <a:lnTo>
                    <a:pt x="366712" y="1114425"/>
                  </a:lnTo>
                  <a:lnTo>
                    <a:pt x="481012" y="1109662"/>
                  </a:lnTo>
                  <a:lnTo>
                    <a:pt x="609600" y="1138237"/>
                  </a:lnTo>
                  <a:lnTo>
                    <a:pt x="704850" y="1209675"/>
                  </a:lnTo>
                  <a:lnTo>
                    <a:pt x="709612" y="1238250"/>
                  </a:lnTo>
                  <a:lnTo>
                    <a:pt x="638175" y="1247775"/>
                  </a:lnTo>
                  <a:lnTo>
                    <a:pt x="666750" y="1543050"/>
                  </a:lnTo>
                  <a:lnTo>
                    <a:pt x="871537" y="1771650"/>
                  </a:lnTo>
                  <a:lnTo>
                    <a:pt x="1190625" y="1662112"/>
                  </a:lnTo>
                  <a:lnTo>
                    <a:pt x="1414462" y="1733550"/>
                  </a:lnTo>
                  <a:lnTo>
                    <a:pt x="1609725" y="1485900"/>
                  </a:lnTo>
                  <a:lnTo>
                    <a:pt x="1571625" y="1362075"/>
                  </a:lnTo>
                  <a:lnTo>
                    <a:pt x="1795462" y="1138237"/>
                  </a:lnTo>
                  <a:lnTo>
                    <a:pt x="1838325" y="1057275"/>
                  </a:lnTo>
                  <a:lnTo>
                    <a:pt x="1824037" y="1023937"/>
                  </a:lnTo>
                  <a:lnTo>
                    <a:pt x="1709737" y="1085850"/>
                  </a:lnTo>
                  <a:lnTo>
                    <a:pt x="1543050" y="1090612"/>
                  </a:lnTo>
                  <a:lnTo>
                    <a:pt x="1423987" y="1143000"/>
                  </a:lnTo>
                  <a:lnTo>
                    <a:pt x="1366837" y="1157287"/>
                  </a:lnTo>
                  <a:lnTo>
                    <a:pt x="1162050" y="1271587"/>
                  </a:lnTo>
                  <a:lnTo>
                    <a:pt x="1076325" y="1228725"/>
                  </a:lnTo>
                  <a:lnTo>
                    <a:pt x="947737" y="1285875"/>
                  </a:lnTo>
                  <a:lnTo>
                    <a:pt x="923925" y="1219200"/>
                  </a:lnTo>
                  <a:lnTo>
                    <a:pt x="990600" y="1000125"/>
                  </a:lnTo>
                  <a:lnTo>
                    <a:pt x="1104900" y="876300"/>
                  </a:lnTo>
                  <a:lnTo>
                    <a:pt x="1062037" y="823912"/>
                  </a:lnTo>
                  <a:lnTo>
                    <a:pt x="995362" y="842962"/>
                  </a:lnTo>
                  <a:lnTo>
                    <a:pt x="1009650" y="723900"/>
                  </a:lnTo>
                  <a:lnTo>
                    <a:pt x="981075" y="704850"/>
                  </a:lnTo>
                  <a:lnTo>
                    <a:pt x="909637" y="752475"/>
                  </a:lnTo>
                  <a:lnTo>
                    <a:pt x="871537" y="723900"/>
                  </a:lnTo>
                  <a:lnTo>
                    <a:pt x="885825" y="623887"/>
                  </a:lnTo>
                  <a:lnTo>
                    <a:pt x="776287" y="533400"/>
                  </a:lnTo>
                  <a:lnTo>
                    <a:pt x="876300" y="490537"/>
                  </a:lnTo>
                  <a:lnTo>
                    <a:pt x="919162" y="514350"/>
                  </a:lnTo>
                  <a:lnTo>
                    <a:pt x="962025" y="409575"/>
                  </a:lnTo>
                  <a:lnTo>
                    <a:pt x="1133475" y="333375"/>
                  </a:lnTo>
                  <a:lnTo>
                    <a:pt x="1119187" y="257175"/>
                  </a:lnTo>
                  <a:lnTo>
                    <a:pt x="1157287" y="166687"/>
                  </a:lnTo>
                  <a:lnTo>
                    <a:pt x="1076325" y="85725"/>
                  </a:lnTo>
                  <a:lnTo>
                    <a:pt x="895350" y="71437"/>
                  </a:lnTo>
                  <a:lnTo>
                    <a:pt x="890587" y="4762"/>
                  </a:lnTo>
                  <a:lnTo>
                    <a:pt x="771525" y="0"/>
                  </a:lnTo>
                  <a:lnTo>
                    <a:pt x="700087" y="109537"/>
                  </a:lnTo>
                  <a:lnTo>
                    <a:pt x="781050" y="133350"/>
                  </a:lnTo>
                  <a:lnTo>
                    <a:pt x="809625" y="161925"/>
                  </a:lnTo>
                  <a:lnTo>
                    <a:pt x="504825" y="576262"/>
                  </a:lnTo>
                  <a:lnTo>
                    <a:pt x="385762" y="585787"/>
                  </a:lnTo>
                  <a:lnTo>
                    <a:pt x="366712" y="652462"/>
                  </a:lnTo>
                  <a:lnTo>
                    <a:pt x="376237" y="795337"/>
                  </a:lnTo>
                  <a:lnTo>
                    <a:pt x="109537" y="1014412"/>
                  </a:lnTo>
                  <a:lnTo>
                    <a:pt x="142875" y="1047750"/>
                  </a:lnTo>
                  <a:lnTo>
                    <a:pt x="80962" y="1162050"/>
                  </a:lnTo>
                  <a:lnTo>
                    <a:pt x="133350" y="1252537"/>
                  </a:lnTo>
                  <a:lnTo>
                    <a:pt x="90487" y="1395412"/>
                  </a:lnTo>
                  <a:lnTo>
                    <a:pt x="0" y="1423987"/>
                  </a:lnTo>
                  <a:lnTo>
                    <a:pt x="0" y="1466850"/>
                  </a:lnTo>
                  <a:lnTo>
                    <a:pt x="104775" y="1481137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371475" y="6367067"/>
            <a:ext cx="109380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Quelle: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-Befragung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n(2019/1)=2’740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; (n[DS, 2019/1]=1’676, n[SR, 2019/1]=748,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[SI, 2019/1]=316) </a:t>
            </a:r>
            <a:endParaRPr lang="de-CH" sz="9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6" name="RbLeanShape Right U-Shape 13"/>
          <p:cNvSpPr/>
          <p:nvPr/>
        </p:nvSpPr>
        <p:spPr>
          <a:xfrm rot="5400000">
            <a:off x="5866992" y="462656"/>
            <a:ext cx="331355" cy="3674013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8" name="RbLeanShape Right U-Shape 13"/>
          <p:cNvSpPr/>
          <p:nvPr/>
        </p:nvSpPr>
        <p:spPr>
          <a:xfrm rot="5400000">
            <a:off x="2022126" y="483335"/>
            <a:ext cx="331355" cy="3632657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7" name="Ellipse 56"/>
          <p:cNvSpPr/>
          <p:nvPr/>
        </p:nvSpPr>
        <p:spPr>
          <a:xfrm>
            <a:off x="1807474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3" name="Picture 2" descr="http://upload.wikimedia.org/wikipedia/de/f/f7/Karte_gruene_schweiz.png"/>
          <p:cNvPicPr>
            <a:picLocks noChangeArrowheads="1"/>
          </p:cNvPicPr>
          <p:nvPr/>
        </p:nvPicPr>
        <p:blipFill>
          <a:blip r:embed="rId11" cstate="print">
            <a:duotone>
              <a:srgbClr val="D2D2D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05" y="1899076"/>
            <a:ext cx="591666" cy="427699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e libre 6"/>
          <p:cNvSpPr/>
          <p:nvPr/>
        </p:nvSpPr>
        <p:spPr>
          <a:xfrm>
            <a:off x="2023527" y="1909762"/>
            <a:ext cx="444772" cy="313454"/>
          </a:xfrm>
          <a:custGeom>
            <a:avLst/>
            <a:gdLst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42975 w 2581275"/>
              <a:gd name="connsiteY57" fmla="*/ 233363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809073 w 2581275"/>
              <a:gd name="connsiteY58" fmla="*/ 147206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81275" h="1690688">
                <a:moveTo>
                  <a:pt x="1071562" y="1371600"/>
                </a:moveTo>
                <a:lnTo>
                  <a:pt x="1143000" y="1328738"/>
                </a:lnTo>
                <a:lnTo>
                  <a:pt x="1209675" y="1352550"/>
                </a:lnTo>
                <a:lnTo>
                  <a:pt x="1271587" y="1319213"/>
                </a:lnTo>
                <a:lnTo>
                  <a:pt x="1371600" y="1357313"/>
                </a:lnTo>
                <a:lnTo>
                  <a:pt x="1481137" y="1295400"/>
                </a:lnTo>
                <a:lnTo>
                  <a:pt x="1533525" y="1419225"/>
                </a:lnTo>
                <a:lnTo>
                  <a:pt x="1690687" y="1376363"/>
                </a:lnTo>
                <a:lnTo>
                  <a:pt x="1714500" y="1423988"/>
                </a:lnTo>
                <a:lnTo>
                  <a:pt x="1828800" y="1395413"/>
                </a:lnTo>
                <a:lnTo>
                  <a:pt x="1890712" y="1614488"/>
                </a:lnTo>
                <a:lnTo>
                  <a:pt x="2028825" y="1614488"/>
                </a:lnTo>
                <a:lnTo>
                  <a:pt x="2147887" y="1528763"/>
                </a:lnTo>
                <a:lnTo>
                  <a:pt x="2290762" y="1690688"/>
                </a:lnTo>
                <a:lnTo>
                  <a:pt x="2357437" y="1671638"/>
                </a:lnTo>
                <a:lnTo>
                  <a:pt x="2300287" y="1562100"/>
                </a:lnTo>
                <a:lnTo>
                  <a:pt x="2319337" y="1509713"/>
                </a:lnTo>
                <a:lnTo>
                  <a:pt x="2314575" y="1462088"/>
                </a:lnTo>
                <a:lnTo>
                  <a:pt x="2257425" y="1447800"/>
                </a:lnTo>
                <a:lnTo>
                  <a:pt x="2276475" y="1281113"/>
                </a:lnTo>
                <a:lnTo>
                  <a:pt x="2405062" y="1209675"/>
                </a:lnTo>
                <a:lnTo>
                  <a:pt x="2466975" y="1343025"/>
                </a:lnTo>
                <a:lnTo>
                  <a:pt x="2547937" y="1338263"/>
                </a:lnTo>
                <a:lnTo>
                  <a:pt x="2581275" y="1252538"/>
                </a:lnTo>
                <a:lnTo>
                  <a:pt x="2524125" y="1247775"/>
                </a:lnTo>
                <a:lnTo>
                  <a:pt x="2490787" y="1181100"/>
                </a:lnTo>
                <a:lnTo>
                  <a:pt x="2557462" y="904875"/>
                </a:lnTo>
                <a:lnTo>
                  <a:pt x="2495550" y="823913"/>
                </a:lnTo>
                <a:lnTo>
                  <a:pt x="2343150" y="990600"/>
                </a:lnTo>
                <a:lnTo>
                  <a:pt x="2114550" y="923925"/>
                </a:lnTo>
                <a:lnTo>
                  <a:pt x="2114550" y="862013"/>
                </a:lnTo>
                <a:lnTo>
                  <a:pt x="1928812" y="781050"/>
                </a:lnTo>
                <a:lnTo>
                  <a:pt x="1814512" y="781050"/>
                </a:lnTo>
                <a:lnTo>
                  <a:pt x="1819275" y="747713"/>
                </a:lnTo>
                <a:lnTo>
                  <a:pt x="1857375" y="738188"/>
                </a:lnTo>
                <a:lnTo>
                  <a:pt x="1819275" y="623888"/>
                </a:lnTo>
                <a:lnTo>
                  <a:pt x="1919287" y="423863"/>
                </a:lnTo>
                <a:lnTo>
                  <a:pt x="1919287" y="333375"/>
                </a:lnTo>
                <a:lnTo>
                  <a:pt x="1866900" y="300038"/>
                </a:lnTo>
                <a:lnTo>
                  <a:pt x="1838325" y="323850"/>
                </a:lnTo>
                <a:lnTo>
                  <a:pt x="1719262" y="228600"/>
                </a:lnTo>
                <a:lnTo>
                  <a:pt x="1728787" y="209550"/>
                </a:lnTo>
                <a:lnTo>
                  <a:pt x="1652587" y="180975"/>
                </a:lnTo>
                <a:lnTo>
                  <a:pt x="1624012" y="157163"/>
                </a:lnTo>
                <a:lnTo>
                  <a:pt x="1419225" y="119063"/>
                </a:lnTo>
                <a:lnTo>
                  <a:pt x="1381125" y="142875"/>
                </a:lnTo>
                <a:lnTo>
                  <a:pt x="1333500" y="47625"/>
                </a:lnTo>
                <a:lnTo>
                  <a:pt x="1304925" y="42863"/>
                </a:lnTo>
                <a:lnTo>
                  <a:pt x="1300162" y="109538"/>
                </a:lnTo>
                <a:lnTo>
                  <a:pt x="1243012" y="100013"/>
                </a:lnTo>
                <a:lnTo>
                  <a:pt x="1176337" y="0"/>
                </a:lnTo>
                <a:lnTo>
                  <a:pt x="1062037" y="19050"/>
                </a:lnTo>
                <a:lnTo>
                  <a:pt x="1023937" y="90488"/>
                </a:lnTo>
                <a:lnTo>
                  <a:pt x="1076325" y="128588"/>
                </a:lnTo>
                <a:lnTo>
                  <a:pt x="1176337" y="104775"/>
                </a:lnTo>
                <a:lnTo>
                  <a:pt x="1200150" y="152400"/>
                </a:lnTo>
                <a:lnTo>
                  <a:pt x="1062037" y="223838"/>
                </a:lnTo>
                <a:lnTo>
                  <a:pt x="915331" y="143457"/>
                </a:lnTo>
                <a:lnTo>
                  <a:pt x="809073" y="147206"/>
                </a:lnTo>
                <a:lnTo>
                  <a:pt x="666750" y="266700"/>
                </a:lnTo>
                <a:lnTo>
                  <a:pt x="633412" y="228600"/>
                </a:lnTo>
                <a:lnTo>
                  <a:pt x="490537" y="276225"/>
                </a:lnTo>
                <a:lnTo>
                  <a:pt x="433387" y="228600"/>
                </a:lnTo>
                <a:lnTo>
                  <a:pt x="342900" y="261938"/>
                </a:lnTo>
                <a:lnTo>
                  <a:pt x="361950" y="319088"/>
                </a:lnTo>
                <a:lnTo>
                  <a:pt x="290512" y="404813"/>
                </a:lnTo>
                <a:lnTo>
                  <a:pt x="381000" y="490538"/>
                </a:lnTo>
                <a:lnTo>
                  <a:pt x="347662" y="571500"/>
                </a:lnTo>
                <a:lnTo>
                  <a:pt x="352425" y="657225"/>
                </a:lnTo>
                <a:lnTo>
                  <a:pt x="190500" y="723900"/>
                </a:lnTo>
                <a:lnTo>
                  <a:pt x="138112" y="838200"/>
                </a:lnTo>
                <a:lnTo>
                  <a:pt x="90487" y="814388"/>
                </a:lnTo>
                <a:lnTo>
                  <a:pt x="0" y="857250"/>
                </a:lnTo>
                <a:lnTo>
                  <a:pt x="100012" y="947738"/>
                </a:lnTo>
                <a:lnTo>
                  <a:pt x="90487" y="1047750"/>
                </a:lnTo>
                <a:lnTo>
                  <a:pt x="123825" y="1076325"/>
                </a:lnTo>
                <a:lnTo>
                  <a:pt x="190500" y="1033463"/>
                </a:lnTo>
                <a:lnTo>
                  <a:pt x="223837" y="1038225"/>
                </a:lnTo>
                <a:lnTo>
                  <a:pt x="209550" y="1162050"/>
                </a:lnTo>
                <a:lnTo>
                  <a:pt x="280987" y="1152525"/>
                </a:lnTo>
                <a:lnTo>
                  <a:pt x="328612" y="1195388"/>
                </a:lnTo>
                <a:lnTo>
                  <a:pt x="209550" y="1319213"/>
                </a:lnTo>
                <a:lnTo>
                  <a:pt x="147637" y="1533525"/>
                </a:lnTo>
                <a:lnTo>
                  <a:pt x="180975" y="1604963"/>
                </a:lnTo>
                <a:lnTo>
                  <a:pt x="304800" y="1552575"/>
                </a:lnTo>
                <a:lnTo>
                  <a:pt x="381000" y="1585913"/>
                </a:lnTo>
                <a:lnTo>
                  <a:pt x="590550" y="1471613"/>
                </a:lnTo>
                <a:lnTo>
                  <a:pt x="762000" y="1409700"/>
                </a:lnTo>
                <a:lnTo>
                  <a:pt x="919162" y="1414463"/>
                </a:lnTo>
                <a:lnTo>
                  <a:pt x="1071562" y="1371600"/>
                </a:ln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563166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1" name="Picture 2" descr="http://upload.wikimedia.org/wikipedia/de/f/f7/Karte_gruene_schweiz.png"/>
          <p:cNvPicPr>
            <a:picLocks noChangeAspect="1" noChangeArrowheads="1"/>
          </p:cNvPicPr>
          <p:nvPr/>
        </p:nvPicPr>
        <p:blipFill>
          <a:blip r:embed="rId12" cstate="print">
            <a:duotone>
              <a:srgbClr val="D2D2D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93" y="1882054"/>
            <a:ext cx="591666" cy="42769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orme libre 5"/>
          <p:cNvSpPr/>
          <p:nvPr/>
        </p:nvSpPr>
        <p:spPr>
          <a:xfrm>
            <a:off x="5712378" y="1949439"/>
            <a:ext cx="324921" cy="331992"/>
          </a:xfrm>
          <a:custGeom>
            <a:avLst/>
            <a:gdLst>
              <a:gd name="connsiteX0" fmla="*/ 104775 w 1838325"/>
              <a:gd name="connsiteY0" fmla="*/ 1481137 h 1771650"/>
              <a:gd name="connsiteX1" fmla="*/ 204787 w 1838325"/>
              <a:gd name="connsiteY1" fmla="*/ 1400175 h 1771650"/>
              <a:gd name="connsiteX2" fmla="*/ 171450 w 1838325"/>
              <a:gd name="connsiteY2" fmla="*/ 1362075 h 1771650"/>
              <a:gd name="connsiteX3" fmla="*/ 128587 w 1838325"/>
              <a:gd name="connsiteY3" fmla="*/ 1419225 h 1771650"/>
              <a:gd name="connsiteX4" fmla="*/ 147637 w 1838325"/>
              <a:gd name="connsiteY4" fmla="*/ 1323975 h 1771650"/>
              <a:gd name="connsiteX5" fmla="*/ 204787 w 1838325"/>
              <a:gd name="connsiteY5" fmla="*/ 1214437 h 1771650"/>
              <a:gd name="connsiteX6" fmla="*/ 338137 w 1838325"/>
              <a:gd name="connsiteY6" fmla="*/ 1143000 h 1771650"/>
              <a:gd name="connsiteX7" fmla="*/ 366712 w 1838325"/>
              <a:gd name="connsiteY7" fmla="*/ 1114425 h 1771650"/>
              <a:gd name="connsiteX8" fmla="*/ 481012 w 1838325"/>
              <a:gd name="connsiteY8" fmla="*/ 1109662 h 1771650"/>
              <a:gd name="connsiteX9" fmla="*/ 609600 w 1838325"/>
              <a:gd name="connsiteY9" fmla="*/ 1138237 h 1771650"/>
              <a:gd name="connsiteX10" fmla="*/ 704850 w 1838325"/>
              <a:gd name="connsiteY10" fmla="*/ 1209675 h 1771650"/>
              <a:gd name="connsiteX11" fmla="*/ 709612 w 1838325"/>
              <a:gd name="connsiteY11" fmla="*/ 1238250 h 1771650"/>
              <a:gd name="connsiteX12" fmla="*/ 638175 w 1838325"/>
              <a:gd name="connsiteY12" fmla="*/ 1247775 h 1771650"/>
              <a:gd name="connsiteX13" fmla="*/ 666750 w 1838325"/>
              <a:gd name="connsiteY13" fmla="*/ 1543050 h 1771650"/>
              <a:gd name="connsiteX14" fmla="*/ 871537 w 1838325"/>
              <a:gd name="connsiteY14" fmla="*/ 1771650 h 1771650"/>
              <a:gd name="connsiteX15" fmla="*/ 1190625 w 1838325"/>
              <a:gd name="connsiteY15" fmla="*/ 1662112 h 1771650"/>
              <a:gd name="connsiteX16" fmla="*/ 1414462 w 1838325"/>
              <a:gd name="connsiteY16" fmla="*/ 1733550 h 1771650"/>
              <a:gd name="connsiteX17" fmla="*/ 1609725 w 1838325"/>
              <a:gd name="connsiteY17" fmla="*/ 1485900 h 1771650"/>
              <a:gd name="connsiteX18" fmla="*/ 1571625 w 1838325"/>
              <a:gd name="connsiteY18" fmla="*/ 1362075 h 1771650"/>
              <a:gd name="connsiteX19" fmla="*/ 1795462 w 1838325"/>
              <a:gd name="connsiteY19" fmla="*/ 1138237 h 1771650"/>
              <a:gd name="connsiteX20" fmla="*/ 1838325 w 1838325"/>
              <a:gd name="connsiteY20" fmla="*/ 1057275 h 1771650"/>
              <a:gd name="connsiteX21" fmla="*/ 1824037 w 1838325"/>
              <a:gd name="connsiteY21" fmla="*/ 1023937 h 1771650"/>
              <a:gd name="connsiteX22" fmla="*/ 1709737 w 1838325"/>
              <a:gd name="connsiteY22" fmla="*/ 1085850 h 1771650"/>
              <a:gd name="connsiteX23" fmla="*/ 1543050 w 1838325"/>
              <a:gd name="connsiteY23" fmla="*/ 1090612 h 1771650"/>
              <a:gd name="connsiteX24" fmla="*/ 1423987 w 1838325"/>
              <a:gd name="connsiteY24" fmla="*/ 1143000 h 1771650"/>
              <a:gd name="connsiteX25" fmla="*/ 1366837 w 1838325"/>
              <a:gd name="connsiteY25" fmla="*/ 1157287 h 1771650"/>
              <a:gd name="connsiteX26" fmla="*/ 1162050 w 1838325"/>
              <a:gd name="connsiteY26" fmla="*/ 1271587 h 1771650"/>
              <a:gd name="connsiteX27" fmla="*/ 1076325 w 1838325"/>
              <a:gd name="connsiteY27" fmla="*/ 1228725 h 1771650"/>
              <a:gd name="connsiteX28" fmla="*/ 947737 w 1838325"/>
              <a:gd name="connsiteY28" fmla="*/ 1285875 h 1771650"/>
              <a:gd name="connsiteX29" fmla="*/ 923925 w 1838325"/>
              <a:gd name="connsiteY29" fmla="*/ 1219200 h 1771650"/>
              <a:gd name="connsiteX30" fmla="*/ 990600 w 1838325"/>
              <a:gd name="connsiteY30" fmla="*/ 1000125 h 1771650"/>
              <a:gd name="connsiteX31" fmla="*/ 1104900 w 1838325"/>
              <a:gd name="connsiteY31" fmla="*/ 876300 h 1771650"/>
              <a:gd name="connsiteX32" fmla="*/ 1062037 w 1838325"/>
              <a:gd name="connsiteY32" fmla="*/ 823912 h 1771650"/>
              <a:gd name="connsiteX33" fmla="*/ 995362 w 1838325"/>
              <a:gd name="connsiteY33" fmla="*/ 842962 h 1771650"/>
              <a:gd name="connsiteX34" fmla="*/ 1009650 w 1838325"/>
              <a:gd name="connsiteY34" fmla="*/ 723900 h 1771650"/>
              <a:gd name="connsiteX35" fmla="*/ 981075 w 1838325"/>
              <a:gd name="connsiteY35" fmla="*/ 704850 h 1771650"/>
              <a:gd name="connsiteX36" fmla="*/ 909637 w 1838325"/>
              <a:gd name="connsiteY36" fmla="*/ 752475 h 1771650"/>
              <a:gd name="connsiteX37" fmla="*/ 871537 w 1838325"/>
              <a:gd name="connsiteY37" fmla="*/ 723900 h 1771650"/>
              <a:gd name="connsiteX38" fmla="*/ 885825 w 1838325"/>
              <a:gd name="connsiteY38" fmla="*/ 623887 h 1771650"/>
              <a:gd name="connsiteX39" fmla="*/ 776287 w 1838325"/>
              <a:gd name="connsiteY39" fmla="*/ 533400 h 1771650"/>
              <a:gd name="connsiteX40" fmla="*/ 876300 w 1838325"/>
              <a:gd name="connsiteY40" fmla="*/ 490537 h 1771650"/>
              <a:gd name="connsiteX41" fmla="*/ 919162 w 1838325"/>
              <a:gd name="connsiteY41" fmla="*/ 514350 h 1771650"/>
              <a:gd name="connsiteX42" fmla="*/ 962025 w 1838325"/>
              <a:gd name="connsiteY42" fmla="*/ 409575 h 1771650"/>
              <a:gd name="connsiteX43" fmla="*/ 1133475 w 1838325"/>
              <a:gd name="connsiteY43" fmla="*/ 333375 h 1771650"/>
              <a:gd name="connsiteX44" fmla="*/ 1119187 w 1838325"/>
              <a:gd name="connsiteY44" fmla="*/ 257175 h 1771650"/>
              <a:gd name="connsiteX45" fmla="*/ 1157287 w 1838325"/>
              <a:gd name="connsiteY45" fmla="*/ 166687 h 1771650"/>
              <a:gd name="connsiteX46" fmla="*/ 1076325 w 1838325"/>
              <a:gd name="connsiteY46" fmla="*/ 85725 h 1771650"/>
              <a:gd name="connsiteX47" fmla="*/ 895350 w 1838325"/>
              <a:gd name="connsiteY47" fmla="*/ 71437 h 1771650"/>
              <a:gd name="connsiteX48" fmla="*/ 890587 w 1838325"/>
              <a:gd name="connsiteY48" fmla="*/ 4762 h 1771650"/>
              <a:gd name="connsiteX49" fmla="*/ 771525 w 1838325"/>
              <a:gd name="connsiteY49" fmla="*/ 0 h 1771650"/>
              <a:gd name="connsiteX50" fmla="*/ 700087 w 1838325"/>
              <a:gd name="connsiteY50" fmla="*/ 109537 h 1771650"/>
              <a:gd name="connsiteX51" fmla="*/ 781050 w 1838325"/>
              <a:gd name="connsiteY51" fmla="*/ 133350 h 1771650"/>
              <a:gd name="connsiteX52" fmla="*/ 809625 w 1838325"/>
              <a:gd name="connsiteY52" fmla="*/ 161925 h 1771650"/>
              <a:gd name="connsiteX53" fmla="*/ 504825 w 1838325"/>
              <a:gd name="connsiteY53" fmla="*/ 576262 h 1771650"/>
              <a:gd name="connsiteX54" fmla="*/ 385762 w 1838325"/>
              <a:gd name="connsiteY54" fmla="*/ 585787 h 1771650"/>
              <a:gd name="connsiteX55" fmla="*/ 366712 w 1838325"/>
              <a:gd name="connsiteY55" fmla="*/ 652462 h 1771650"/>
              <a:gd name="connsiteX56" fmla="*/ 376237 w 1838325"/>
              <a:gd name="connsiteY56" fmla="*/ 795337 h 1771650"/>
              <a:gd name="connsiteX57" fmla="*/ 109537 w 1838325"/>
              <a:gd name="connsiteY57" fmla="*/ 1014412 h 1771650"/>
              <a:gd name="connsiteX58" fmla="*/ 142875 w 1838325"/>
              <a:gd name="connsiteY58" fmla="*/ 1047750 h 1771650"/>
              <a:gd name="connsiteX59" fmla="*/ 80962 w 1838325"/>
              <a:gd name="connsiteY59" fmla="*/ 1162050 h 1771650"/>
              <a:gd name="connsiteX60" fmla="*/ 133350 w 1838325"/>
              <a:gd name="connsiteY60" fmla="*/ 1252537 h 1771650"/>
              <a:gd name="connsiteX61" fmla="*/ 90487 w 1838325"/>
              <a:gd name="connsiteY61" fmla="*/ 1395412 h 1771650"/>
              <a:gd name="connsiteX62" fmla="*/ 0 w 1838325"/>
              <a:gd name="connsiteY62" fmla="*/ 1423987 h 1771650"/>
              <a:gd name="connsiteX63" fmla="*/ 0 w 1838325"/>
              <a:gd name="connsiteY63" fmla="*/ 1466850 h 1771650"/>
              <a:gd name="connsiteX64" fmla="*/ 104775 w 1838325"/>
              <a:gd name="connsiteY64" fmla="*/ 1481137 h 1771650"/>
              <a:gd name="connsiteX0" fmla="*/ 104775 w 1838325"/>
              <a:gd name="connsiteY0" fmla="*/ 1481137 h 1771650"/>
              <a:gd name="connsiteX1" fmla="*/ 204787 w 1838325"/>
              <a:gd name="connsiteY1" fmla="*/ 1400175 h 1771650"/>
              <a:gd name="connsiteX2" fmla="*/ 171450 w 1838325"/>
              <a:gd name="connsiteY2" fmla="*/ 1362075 h 1771650"/>
              <a:gd name="connsiteX3" fmla="*/ 128587 w 1838325"/>
              <a:gd name="connsiteY3" fmla="*/ 1419225 h 1771650"/>
              <a:gd name="connsiteX4" fmla="*/ 147637 w 1838325"/>
              <a:gd name="connsiteY4" fmla="*/ 1323975 h 1771650"/>
              <a:gd name="connsiteX5" fmla="*/ 204787 w 1838325"/>
              <a:gd name="connsiteY5" fmla="*/ 1214437 h 1771650"/>
              <a:gd name="connsiteX6" fmla="*/ 338137 w 1838325"/>
              <a:gd name="connsiteY6" fmla="*/ 1143000 h 1771650"/>
              <a:gd name="connsiteX7" fmla="*/ 366712 w 1838325"/>
              <a:gd name="connsiteY7" fmla="*/ 1114425 h 1771650"/>
              <a:gd name="connsiteX8" fmla="*/ 481012 w 1838325"/>
              <a:gd name="connsiteY8" fmla="*/ 1109662 h 1771650"/>
              <a:gd name="connsiteX9" fmla="*/ 609600 w 1838325"/>
              <a:gd name="connsiteY9" fmla="*/ 1138237 h 1771650"/>
              <a:gd name="connsiteX10" fmla="*/ 704850 w 1838325"/>
              <a:gd name="connsiteY10" fmla="*/ 1209675 h 1771650"/>
              <a:gd name="connsiteX11" fmla="*/ 709612 w 1838325"/>
              <a:gd name="connsiteY11" fmla="*/ 1238250 h 1771650"/>
              <a:gd name="connsiteX12" fmla="*/ 638175 w 1838325"/>
              <a:gd name="connsiteY12" fmla="*/ 1247775 h 1771650"/>
              <a:gd name="connsiteX13" fmla="*/ 666750 w 1838325"/>
              <a:gd name="connsiteY13" fmla="*/ 1543050 h 1771650"/>
              <a:gd name="connsiteX14" fmla="*/ 871537 w 1838325"/>
              <a:gd name="connsiteY14" fmla="*/ 1771650 h 1771650"/>
              <a:gd name="connsiteX15" fmla="*/ 1190625 w 1838325"/>
              <a:gd name="connsiteY15" fmla="*/ 1662112 h 1771650"/>
              <a:gd name="connsiteX16" fmla="*/ 1414462 w 1838325"/>
              <a:gd name="connsiteY16" fmla="*/ 1733550 h 1771650"/>
              <a:gd name="connsiteX17" fmla="*/ 1609725 w 1838325"/>
              <a:gd name="connsiteY17" fmla="*/ 1485900 h 1771650"/>
              <a:gd name="connsiteX18" fmla="*/ 1653665 w 1838325"/>
              <a:gd name="connsiteY18" fmla="*/ 1374786 h 1771650"/>
              <a:gd name="connsiteX19" fmla="*/ 1795462 w 1838325"/>
              <a:gd name="connsiteY19" fmla="*/ 1138237 h 1771650"/>
              <a:gd name="connsiteX20" fmla="*/ 1838325 w 1838325"/>
              <a:gd name="connsiteY20" fmla="*/ 1057275 h 1771650"/>
              <a:gd name="connsiteX21" fmla="*/ 1824037 w 1838325"/>
              <a:gd name="connsiteY21" fmla="*/ 1023937 h 1771650"/>
              <a:gd name="connsiteX22" fmla="*/ 1709737 w 1838325"/>
              <a:gd name="connsiteY22" fmla="*/ 1085850 h 1771650"/>
              <a:gd name="connsiteX23" fmla="*/ 1543050 w 1838325"/>
              <a:gd name="connsiteY23" fmla="*/ 1090612 h 1771650"/>
              <a:gd name="connsiteX24" fmla="*/ 1423987 w 1838325"/>
              <a:gd name="connsiteY24" fmla="*/ 1143000 h 1771650"/>
              <a:gd name="connsiteX25" fmla="*/ 1366837 w 1838325"/>
              <a:gd name="connsiteY25" fmla="*/ 1157287 h 1771650"/>
              <a:gd name="connsiteX26" fmla="*/ 1162050 w 1838325"/>
              <a:gd name="connsiteY26" fmla="*/ 1271587 h 1771650"/>
              <a:gd name="connsiteX27" fmla="*/ 1076325 w 1838325"/>
              <a:gd name="connsiteY27" fmla="*/ 1228725 h 1771650"/>
              <a:gd name="connsiteX28" fmla="*/ 947737 w 1838325"/>
              <a:gd name="connsiteY28" fmla="*/ 1285875 h 1771650"/>
              <a:gd name="connsiteX29" fmla="*/ 923925 w 1838325"/>
              <a:gd name="connsiteY29" fmla="*/ 1219200 h 1771650"/>
              <a:gd name="connsiteX30" fmla="*/ 990600 w 1838325"/>
              <a:gd name="connsiteY30" fmla="*/ 1000125 h 1771650"/>
              <a:gd name="connsiteX31" fmla="*/ 1104900 w 1838325"/>
              <a:gd name="connsiteY31" fmla="*/ 876300 h 1771650"/>
              <a:gd name="connsiteX32" fmla="*/ 1062037 w 1838325"/>
              <a:gd name="connsiteY32" fmla="*/ 823912 h 1771650"/>
              <a:gd name="connsiteX33" fmla="*/ 995362 w 1838325"/>
              <a:gd name="connsiteY33" fmla="*/ 842962 h 1771650"/>
              <a:gd name="connsiteX34" fmla="*/ 1009650 w 1838325"/>
              <a:gd name="connsiteY34" fmla="*/ 723900 h 1771650"/>
              <a:gd name="connsiteX35" fmla="*/ 981075 w 1838325"/>
              <a:gd name="connsiteY35" fmla="*/ 704850 h 1771650"/>
              <a:gd name="connsiteX36" fmla="*/ 909637 w 1838325"/>
              <a:gd name="connsiteY36" fmla="*/ 752475 h 1771650"/>
              <a:gd name="connsiteX37" fmla="*/ 871537 w 1838325"/>
              <a:gd name="connsiteY37" fmla="*/ 723900 h 1771650"/>
              <a:gd name="connsiteX38" fmla="*/ 885825 w 1838325"/>
              <a:gd name="connsiteY38" fmla="*/ 623887 h 1771650"/>
              <a:gd name="connsiteX39" fmla="*/ 776287 w 1838325"/>
              <a:gd name="connsiteY39" fmla="*/ 533400 h 1771650"/>
              <a:gd name="connsiteX40" fmla="*/ 876300 w 1838325"/>
              <a:gd name="connsiteY40" fmla="*/ 490537 h 1771650"/>
              <a:gd name="connsiteX41" fmla="*/ 919162 w 1838325"/>
              <a:gd name="connsiteY41" fmla="*/ 514350 h 1771650"/>
              <a:gd name="connsiteX42" fmla="*/ 962025 w 1838325"/>
              <a:gd name="connsiteY42" fmla="*/ 409575 h 1771650"/>
              <a:gd name="connsiteX43" fmla="*/ 1133475 w 1838325"/>
              <a:gd name="connsiteY43" fmla="*/ 333375 h 1771650"/>
              <a:gd name="connsiteX44" fmla="*/ 1119187 w 1838325"/>
              <a:gd name="connsiteY44" fmla="*/ 257175 h 1771650"/>
              <a:gd name="connsiteX45" fmla="*/ 1157287 w 1838325"/>
              <a:gd name="connsiteY45" fmla="*/ 166687 h 1771650"/>
              <a:gd name="connsiteX46" fmla="*/ 1076325 w 1838325"/>
              <a:gd name="connsiteY46" fmla="*/ 85725 h 1771650"/>
              <a:gd name="connsiteX47" fmla="*/ 895350 w 1838325"/>
              <a:gd name="connsiteY47" fmla="*/ 71437 h 1771650"/>
              <a:gd name="connsiteX48" fmla="*/ 890587 w 1838325"/>
              <a:gd name="connsiteY48" fmla="*/ 4762 h 1771650"/>
              <a:gd name="connsiteX49" fmla="*/ 771525 w 1838325"/>
              <a:gd name="connsiteY49" fmla="*/ 0 h 1771650"/>
              <a:gd name="connsiteX50" fmla="*/ 700087 w 1838325"/>
              <a:gd name="connsiteY50" fmla="*/ 109537 h 1771650"/>
              <a:gd name="connsiteX51" fmla="*/ 781050 w 1838325"/>
              <a:gd name="connsiteY51" fmla="*/ 133350 h 1771650"/>
              <a:gd name="connsiteX52" fmla="*/ 809625 w 1838325"/>
              <a:gd name="connsiteY52" fmla="*/ 161925 h 1771650"/>
              <a:gd name="connsiteX53" fmla="*/ 504825 w 1838325"/>
              <a:gd name="connsiteY53" fmla="*/ 576262 h 1771650"/>
              <a:gd name="connsiteX54" fmla="*/ 385762 w 1838325"/>
              <a:gd name="connsiteY54" fmla="*/ 585787 h 1771650"/>
              <a:gd name="connsiteX55" fmla="*/ 366712 w 1838325"/>
              <a:gd name="connsiteY55" fmla="*/ 652462 h 1771650"/>
              <a:gd name="connsiteX56" fmla="*/ 376237 w 1838325"/>
              <a:gd name="connsiteY56" fmla="*/ 795337 h 1771650"/>
              <a:gd name="connsiteX57" fmla="*/ 109537 w 1838325"/>
              <a:gd name="connsiteY57" fmla="*/ 1014412 h 1771650"/>
              <a:gd name="connsiteX58" fmla="*/ 142875 w 1838325"/>
              <a:gd name="connsiteY58" fmla="*/ 1047750 h 1771650"/>
              <a:gd name="connsiteX59" fmla="*/ 80962 w 1838325"/>
              <a:gd name="connsiteY59" fmla="*/ 1162050 h 1771650"/>
              <a:gd name="connsiteX60" fmla="*/ 133350 w 1838325"/>
              <a:gd name="connsiteY60" fmla="*/ 1252537 h 1771650"/>
              <a:gd name="connsiteX61" fmla="*/ 90487 w 1838325"/>
              <a:gd name="connsiteY61" fmla="*/ 1395412 h 1771650"/>
              <a:gd name="connsiteX62" fmla="*/ 0 w 1838325"/>
              <a:gd name="connsiteY62" fmla="*/ 1423987 h 1771650"/>
              <a:gd name="connsiteX63" fmla="*/ 0 w 1838325"/>
              <a:gd name="connsiteY63" fmla="*/ 1466850 h 1771650"/>
              <a:gd name="connsiteX64" fmla="*/ 104775 w 1838325"/>
              <a:gd name="connsiteY64" fmla="*/ 1481137 h 1771650"/>
              <a:gd name="connsiteX0" fmla="*/ 104775 w 1838325"/>
              <a:gd name="connsiteY0" fmla="*/ 1481137 h 1771650"/>
              <a:gd name="connsiteX1" fmla="*/ 245806 w 1838325"/>
              <a:gd name="connsiteY1" fmla="*/ 1362053 h 1771650"/>
              <a:gd name="connsiteX2" fmla="*/ 171450 w 1838325"/>
              <a:gd name="connsiteY2" fmla="*/ 1362075 h 1771650"/>
              <a:gd name="connsiteX3" fmla="*/ 128587 w 1838325"/>
              <a:gd name="connsiteY3" fmla="*/ 1419225 h 1771650"/>
              <a:gd name="connsiteX4" fmla="*/ 147637 w 1838325"/>
              <a:gd name="connsiteY4" fmla="*/ 1323975 h 1771650"/>
              <a:gd name="connsiteX5" fmla="*/ 204787 w 1838325"/>
              <a:gd name="connsiteY5" fmla="*/ 1214437 h 1771650"/>
              <a:gd name="connsiteX6" fmla="*/ 338137 w 1838325"/>
              <a:gd name="connsiteY6" fmla="*/ 1143000 h 1771650"/>
              <a:gd name="connsiteX7" fmla="*/ 366712 w 1838325"/>
              <a:gd name="connsiteY7" fmla="*/ 1114425 h 1771650"/>
              <a:gd name="connsiteX8" fmla="*/ 481012 w 1838325"/>
              <a:gd name="connsiteY8" fmla="*/ 1109662 h 1771650"/>
              <a:gd name="connsiteX9" fmla="*/ 609600 w 1838325"/>
              <a:gd name="connsiteY9" fmla="*/ 1138237 h 1771650"/>
              <a:gd name="connsiteX10" fmla="*/ 704850 w 1838325"/>
              <a:gd name="connsiteY10" fmla="*/ 1209675 h 1771650"/>
              <a:gd name="connsiteX11" fmla="*/ 709612 w 1838325"/>
              <a:gd name="connsiteY11" fmla="*/ 1238250 h 1771650"/>
              <a:gd name="connsiteX12" fmla="*/ 638175 w 1838325"/>
              <a:gd name="connsiteY12" fmla="*/ 1247775 h 1771650"/>
              <a:gd name="connsiteX13" fmla="*/ 666750 w 1838325"/>
              <a:gd name="connsiteY13" fmla="*/ 1543050 h 1771650"/>
              <a:gd name="connsiteX14" fmla="*/ 871537 w 1838325"/>
              <a:gd name="connsiteY14" fmla="*/ 1771650 h 1771650"/>
              <a:gd name="connsiteX15" fmla="*/ 1190625 w 1838325"/>
              <a:gd name="connsiteY15" fmla="*/ 1662112 h 1771650"/>
              <a:gd name="connsiteX16" fmla="*/ 1414462 w 1838325"/>
              <a:gd name="connsiteY16" fmla="*/ 1733550 h 1771650"/>
              <a:gd name="connsiteX17" fmla="*/ 1609725 w 1838325"/>
              <a:gd name="connsiteY17" fmla="*/ 1485900 h 1771650"/>
              <a:gd name="connsiteX18" fmla="*/ 1653665 w 1838325"/>
              <a:gd name="connsiteY18" fmla="*/ 1374786 h 1771650"/>
              <a:gd name="connsiteX19" fmla="*/ 1795462 w 1838325"/>
              <a:gd name="connsiteY19" fmla="*/ 1138237 h 1771650"/>
              <a:gd name="connsiteX20" fmla="*/ 1838325 w 1838325"/>
              <a:gd name="connsiteY20" fmla="*/ 1057275 h 1771650"/>
              <a:gd name="connsiteX21" fmla="*/ 1824037 w 1838325"/>
              <a:gd name="connsiteY21" fmla="*/ 1023937 h 1771650"/>
              <a:gd name="connsiteX22" fmla="*/ 1709737 w 1838325"/>
              <a:gd name="connsiteY22" fmla="*/ 1085850 h 1771650"/>
              <a:gd name="connsiteX23" fmla="*/ 1543050 w 1838325"/>
              <a:gd name="connsiteY23" fmla="*/ 1090612 h 1771650"/>
              <a:gd name="connsiteX24" fmla="*/ 1423987 w 1838325"/>
              <a:gd name="connsiteY24" fmla="*/ 1143000 h 1771650"/>
              <a:gd name="connsiteX25" fmla="*/ 1366837 w 1838325"/>
              <a:gd name="connsiteY25" fmla="*/ 1157287 h 1771650"/>
              <a:gd name="connsiteX26" fmla="*/ 1162050 w 1838325"/>
              <a:gd name="connsiteY26" fmla="*/ 1271587 h 1771650"/>
              <a:gd name="connsiteX27" fmla="*/ 1076325 w 1838325"/>
              <a:gd name="connsiteY27" fmla="*/ 1228725 h 1771650"/>
              <a:gd name="connsiteX28" fmla="*/ 947737 w 1838325"/>
              <a:gd name="connsiteY28" fmla="*/ 1285875 h 1771650"/>
              <a:gd name="connsiteX29" fmla="*/ 923925 w 1838325"/>
              <a:gd name="connsiteY29" fmla="*/ 1219200 h 1771650"/>
              <a:gd name="connsiteX30" fmla="*/ 990600 w 1838325"/>
              <a:gd name="connsiteY30" fmla="*/ 1000125 h 1771650"/>
              <a:gd name="connsiteX31" fmla="*/ 1104900 w 1838325"/>
              <a:gd name="connsiteY31" fmla="*/ 876300 h 1771650"/>
              <a:gd name="connsiteX32" fmla="*/ 1062037 w 1838325"/>
              <a:gd name="connsiteY32" fmla="*/ 823912 h 1771650"/>
              <a:gd name="connsiteX33" fmla="*/ 995362 w 1838325"/>
              <a:gd name="connsiteY33" fmla="*/ 842962 h 1771650"/>
              <a:gd name="connsiteX34" fmla="*/ 1009650 w 1838325"/>
              <a:gd name="connsiteY34" fmla="*/ 723900 h 1771650"/>
              <a:gd name="connsiteX35" fmla="*/ 981075 w 1838325"/>
              <a:gd name="connsiteY35" fmla="*/ 704850 h 1771650"/>
              <a:gd name="connsiteX36" fmla="*/ 909637 w 1838325"/>
              <a:gd name="connsiteY36" fmla="*/ 752475 h 1771650"/>
              <a:gd name="connsiteX37" fmla="*/ 871537 w 1838325"/>
              <a:gd name="connsiteY37" fmla="*/ 723900 h 1771650"/>
              <a:gd name="connsiteX38" fmla="*/ 885825 w 1838325"/>
              <a:gd name="connsiteY38" fmla="*/ 623887 h 1771650"/>
              <a:gd name="connsiteX39" fmla="*/ 776287 w 1838325"/>
              <a:gd name="connsiteY39" fmla="*/ 533400 h 1771650"/>
              <a:gd name="connsiteX40" fmla="*/ 876300 w 1838325"/>
              <a:gd name="connsiteY40" fmla="*/ 490537 h 1771650"/>
              <a:gd name="connsiteX41" fmla="*/ 919162 w 1838325"/>
              <a:gd name="connsiteY41" fmla="*/ 514350 h 1771650"/>
              <a:gd name="connsiteX42" fmla="*/ 962025 w 1838325"/>
              <a:gd name="connsiteY42" fmla="*/ 409575 h 1771650"/>
              <a:gd name="connsiteX43" fmla="*/ 1133475 w 1838325"/>
              <a:gd name="connsiteY43" fmla="*/ 333375 h 1771650"/>
              <a:gd name="connsiteX44" fmla="*/ 1119187 w 1838325"/>
              <a:gd name="connsiteY44" fmla="*/ 257175 h 1771650"/>
              <a:gd name="connsiteX45" fmla="*/ 1157287 w 1838325"/>
              <a:gd name="connsiteY45" fmla="*/ 166687 h 1771650"/>
              <a:gd name="connsiteX46" fmla="*/ 1076325 w 1838325"/>
              <a:gd name="connsiteY46" fmla="*/ 85725 h 1771650"/>
              <a:gd name="connsiteX47" fmla="*/ 895350 w 1838325"/>
              <a:gd name="connsiteY47" fmla="*/ 71437 h 1771650"/>
              <a:gd name="connsiteX48" fmla="*/ 890587 w 1838325"/>
              <a:gd name="connsiteY48" fmla="*/ 4762 h 1771650"/>
              <a:gd name="connsiteX49" fmla="*/ 771525 w 1838325"/>
              <a:gd name="connsiteY49" fmla="*/ 0 h 1771650"/>
              <a:gd name="connsiteX50" fmla="*/ 700087 w 1838325"/>
              <a:gd name="connsiteY50" fmla="*/ 109537 h 1771650"/>
              <a:gd name="connsiteX51" fmla="*/ 781050 w 1838325"/>
              <a:gd name="connsiteY51" fmla="*/ 133350 h 1771650"/>
              <a:gd name="connsiteX52" fmla="*/ 809625 w 1838325"/>
              <a:gd name="connsiteY52" fmla="*/ 161925 h 1771650"/>
              <a:gd name="connsiteX53" fmla="*/ 504825 w 1838325"/>
              <a:gd name="connsiteY53" fmla="*/ 576262 h 1771650"/>
              <a:gd name="connsiteX54" fmla="*/ 385762 w 1838325"/>
              <a:gd name="connsiteY54" fmla="*/ 585787 h 1771650"/>
              <a:gd name="connsiteX55" fmla="*/ 366712 w 1838325"/>
              <a:gd name="connsiteY55" fmla="*/ 652462 h 1771650"/>
              <a:gd name="connsiteX56" fmla="*/ 376237 w 1838325"/>
              <a:gd name="connsiteY56" fmla="*/ 795337 h 1771650"/>
              <a:gd name="connsiteX57" fmla="*/ 109537 w 1838325"/>
              <a:gd name="connsiteY57" fmla="*/ 1014412 h 1771650"/>
              <a:gd name="connsiteX58" fmla="*/ 142875 w 1838325"/>
              <a:gd name="connsiteY58" fmla="*/ 1047750 h 1771650"/>
              <a:gd name="connsiteX59" fmla="*/ 80962 w 1838325"/>
              <a:gd name="connsiteY59" fmla="*/ 1162050 h 1771650"/>
              <a:gd name="connsiteX60" fmla="*/ 133350 w 1838325"/>
              <a:gd name="connsiteY60" fmla="*/ 1252537 h 1771650"/>
              <a:gd name="connsiteX61" fmla="*/ 90487 w 1838325"/>
              <a:gd name="connsiteY61" fmla="*/ 1395412 h 1771650"/>
              <a:gd name="connsiteX62" fmla="*/ 0 w 1838325"/>
              <a:gd name="connsiteY62" fmla="*/ 1423987 h 1771650"/>
              <a:gd name="connsiteX63" fmla="*/ 0 w 1838325"/>
              <a:gd name="connsiteY63" fmla="*/ 1466850 h 1771650"/>
              <a:gd name="connsiteX64" fmla="*/ 104775 w 1838325"/>
              <a:gd name="connsiteY64" fmla="*/ 1481137 h 1771650"/>
              <a:gd name="connsiteX0" fmla="*/ 132124 w 1865674"/>
              <a:gd name="connsiteY0" fmla="*/ 1481137 h 1771650"/>
              <a:gd name="connsiteX1" fmla="*/ 273155 w 1865674"/>
              <a:gd name="connsiteY1" fmla="*/ 1362053 h 1771650"/>
              <a:gd name="connsiteX2" fmla="*/ 198799 w 1865674"/>
              <a:gd name="connsiteY2" fmla="*/ 1362075 h 1771650"/>
              <a:gd name="connsiteX3" fmla="*/ 155936 w 1865674"/>
              <a:gd name="connsiteY3" fmla="*/ 1419225 h 1771650"/>
              <a:gd name="connsiteX4" fmla="*/ 174986 w 1865674"/>
              <a:gd name="connsiteY4" fmla="*/ 1323975 h 1771650"/>
              <a:gd name="connsiteX5" fmla="*/ 232136 w 1865674"/>
              <a:gd name="connsiteY5" fmla="*/ 1214437 h 1771650"/>
              <a:gd name="connsiteX6" fmla="*/ 365486 w 1865674"/>
              <a:gd name="connsiteY6" fmla="*/ 1143000 h 1771650"/>
              <a:gd name="connsiteX7" fmla="*/ 394061 w 1865674"/>
              <a:gd name="connsiteY7" fmla="*/ 1114425 h 1771650"/>
              <a:gd name="connsiteX8" fmla="*/ 508361 w 1865674"/>
              <a:gd name="connsiteY8" fmla="*/ 1109662 h 1771650"/>
              <a:gd name="connsiteX9" fmla="*/ 636949 w 1865674"/>
              <a:gd name="connsiteY9" fmla="*/ 1138237 h 1771650"/>
              <a:gd name="connsiteX10" fmla="*/ 732199 w 1865674"/>
              <a:gd name="connsiteY10" fmla="*/ 1209675 h 1771650"/>
              <a:gd name="connsiteX11" fmla="*/ 736961 w 1865674"/>
              <a:gd name="connsiteY11" fmla="*/ 1238250 h 1771650"/>
              <a:gd name="connsiteX12" fmla="*/ 665524 w 1865674"/>
              <a:gd name="connsiteY12" fmla="*/ 1247775 h 1771650"/>
              <a:gd name="connsiteX13" fmla="*/ 694099 w 1865674"/>
              <a:gd name="connsiteY13" fmla="*/ 1543050 h 1771650"/>
              <a:gd name="connsiteX14" fmla="*/ 898886 w 1865674"/>
              <a:gd name="connsiteY14" fmla="*/ 1771650 h 1771650"/>
              <a:gd name="connsiteX15" fmla="*/ 1217974 w 1865674"/>
              <a:gd name="connsiteY15" fmla="*/ 1662112 h 1771650"/>
              <a:gd name="connsiteX16" fmla="*/ 1441811 w 1865674"/>
              <a:gd name="connsiteY16" fmla="*/ 1733550 h 1771650"/>
              <a:gd name="connsiteX17" fmla="*/ 1637074 w 1865674"/>
              <a:gd name="connsiteY17" fmla="*/ 1485900 h 1771650"/>
              <a:gd name="connsiteX18" fmla="*/ 1681014 w 1865674"/>
              <a:gd name="connsiteY18" fmla="*/ 1374786 h 1771650"/>
              <a:gd name="connsiteX19" fmla="*/ 1822811 w 1865674"/>
              <a:gd name="connsiteY19" fmla="*/ 1138237 h 1771650"/>
              <a:gd name="connsiteX20" fmla="*/ 1865674 w 1865674"/>
              <a:gd name="connsiteY20" fmla="*/ 1057275 h 1771650"/>
              <a:gd name="connsiteX21" fmla="*/ 1851386 w 1865674"/>
              <a:gd name="connsiteY21" fmla="*/ 1023937 h 1771650"/>
              <a:gd name="connsiteX22" fmla="*/ 1737086 w 1865674"/>
              <a:gd name="connsiteY22" fmla="*/ 1085850 h 1771650"/>
              <a:gd name="connsiteX23" fmla="*/ 1570399 w 1865674"/>
              <a:gd name="connsiteY23" fmla="*/ 1090612 h 1771650"/>
              <a:gd name="connsiteX24" fmla="*/ 1451336 w 1865674"/>
              <a:gd name="connsiteY24" fmla="*/ 1143000 h 1771650"/>
              <a:gd name="connsiteX25" fmla="*/ 1394186 w 1865674"/>
              <a:gd name="connsiteY25" fmla="*/ 1157287 h 1771650"/>
              <a:gd name="connsiteX26" fmla="*/ 1189399 w 1865674"/>
              <a:gd name="connsiteY26" fmla="*/ 1271587 h 1771650"/>
              <a:gd name="connsiteX27" fmla="*/ 1103674 w 1865674"/>
              <a:gd name="connsiteY27" fmla="*/ 1228725 h 1771650"/>
              <a:gd name="connsiteX28" fmla="*/ 975086 w 1865674"/>
              <a:gd name="connsiteY28" fmla="*/ 1285875 h 1771650"/>
              <a:gd name="connsiteX29" fmla="*/ 951274 w 1865674"/>
              <a:gd name="connsiteY29" fmla="*/ 1219200 h 1771650"/>
              <a:gd name="connsiteX30" fmla="*/ 1017949 w 1865674"/>
              <a:gd name="connsiteY30" fmla="*/ 1000125 h 1771650"/>
              <a:gd name="connsiteX31" fmla="*/ 1132249 w 1865674"/>
              <a:gd name="connsiteY31" fmla="*/ 876300 h 1771650"/>
              <a:gd name="connsiteX32" fmla="*/ 1089386 w 1865674"/>
              <a:gd name="connsiteY32" fmla="*/ 823912 h 1771650"/>
              <a:gd name="connsiteX33" fmla="*/ 1022711 w 1865674"/>
              <a:gd name="connsiteY33" fmla="*/ 842962 h 1771650"/>
              <a:gd name="connsiteX34" fmla="*/ 1036999 w 1865674"/>
              <a:gd name="connsiteY34" fmla="*/ 723900 h 1771650"/>
              <a:gd name="connsiteX35" fmla="*/ 1008424 w 1865674"/>
              <a:gd name="connsiteY35" fmla="*/ 704850 h 1771650"/>
              <a:gd name="connsiteX36" fmla="*/ 936986 w 1865674"/>
              <a:gd name="connsiteY36" fmla="*/ 752475 h 1771650"/>
              <a:gd name="connsiteX37" fmla="*/ 898886 w 1865674"/>
              <a:gd name="connsiteY37" fmla="*/ 723900 h 1771650"/>
              <a:gd name="connsiteX38" fmla="*/ 913174 w 1865674"/>
              <a:gd name="connsiteY38" fmla="*/ 623887 h 1771650"/>
              <a:gd name="connsiteX39" fmla="*/ 803636 w 1865674"/>
              <a:gd name="connsiteY39" fmla="*/ 533400 h 1771650"/>
              <a:gd name="connsiteX40" fmla="*/ 903649 w 1865674"/>
              <a:gd name="connsiteY40" fmla="*/ 490537 h 1771650"/>
              <a:gd name="connsiteX41" fmla="*/ 946511 w 1865674"/>
              <a:gd name="connsiteY41" fmla="*/ 514350 h 1771650"/>
              <a:gd name="connsiteX42" fmla="*/ 989374 w 1865674"/>
              <a:gd name="connsiteY42" fmla="*/ 409575 h 1771650"/>
              <a:gd name="connsiteX43" fmla="*/ 1160824 w 1865674"/>
              <a:gd name="connsiteY43" fmla="*/ 333375 h 1771650"/>
              <a:gd name="connsiteX44" fmla="*/ 1146536 w 1865674"/>
              <a:gd name="connsiteY44" fmla="*/ 257175 h 1771650"/>
              <a:gd name="connsiteX45" fmla="*/ 1184636 w 1865674"/>
              <a:gd name="connsiteY45" fmla="*/ 166687 h 1771650"/>
              <a:gd name="connsiteX46" fmla="*/ 1103674 w 1865674"/>
              <a:gd name="connsiteY46" fmla="*/ 85725 h 1771650"/>
              <a:gd name="connsiteX47" fmla="*/ 922699 w 1865674"/>
              <a:gd name="connsiteY47" fmla="*/ 71437 h 1771650"/>
              <a:gd name="connsiteX48" fmla="*/ 917936 w 1865674"/>
              <a:gd name="connsiteY48" fmla="*/ 4762 h 1771650"/>
              <a:gd name="connsiteX49" fmla="*/ 798874 w 1865674"/>
              <a:gd name="connsiteY49" fmla="*/ 0 h 1771650"/>
              <a:gd name="connsiteX50" fmla="*/ 727436 w 1865674"/>
              <a:gd name="connsiteY50" fmla="*/ 109537 h 1771650"/>
              <a:gd name="connsiteX51" fmla="*/ 808399 w 1865674"/>
              <a:gd name="connsiteY51" fmla="*/ 133350 h 1771650"/>
              <a:gd name="connsiteX52" fmla="*/ 836974 w 1865674"/>
              <a:gd name="connsiteY52" fmla="*/ 161925 h 1771650"/>
              <a:gd name="connsiteX53" fmla="*/ 532174 w 1865674"/>
              <a:gd name="connsiteY53" fmla="*/ 576262 h 1771650"/>
              <a:gd name="connsiteX54" fmla="*/ 413111 w 1865674"/>
              <a:gd name="connsiteY54" fmla="*/ 585787 h 1771650"/>
              <a:gd name="connsiteX55" fmla="*/ 394061 w 1865674"/>
              <a:gd name="connsiteY55" fmla="*/ 652462 h 1771650"/>
              <a:gd name="connsiteX56" fmla="*/ 403586 w 1865674"/>
              <a:gd name="connsiteY56" fmla="*/ 795337 h 1771650"/>
              <a:gd name="connsiteX57" fmla="*/ 136886 w 1865674"/>
              <a:gd name="connsiteY57" fmla="*/ 1014412 h 1771650"/>
              <a:gd name="connsiteX58" fmla="*/ 170224 w 1865674"/>
              <a:gd name="connsiteY58" fmla="*/ 1047750 h 1771650"/>
              <a:gd name="connsiteX59" fmla="*/ 108311 w 1865674"/>
              <a:gd name="connsiteY59" fmla="*/ 1162050 h 1771650"/>
              <a:gd name="connsiteX60" fmla="*/ 160699 w 1865674"/>
              <a:gd name="connsiteY60" fmla="*/ 1252537 h 1771650"/>
              <a:gd name="connsiteX61" fmla="*/ 117836 w 1865674"/>
              <a:gd name="connsiteY61" fmla="*/ 1395412 h 1771650"/>
              <a:gd name="connsiteX62" fmla="*/ 0 w 1865674"/>
              <a:gd name="connsiteY62" fmla="*/ 1360447 h 1771650"/>
              <a:gd name="connsiteX63" fmla="*/ 27349 w 1865674"/>
              <a:gd name="connsiteY63" fmla="*/ 1466850 h 1771650"/>
              <a:gd name="connsiteX64" fmla="*/ 132124 w 1865674"/>
              <a:gd name="connsiteY64" fmla="*/ 1481137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65674" h="1771650">
                <a:moveTo>
                  <a:pt x="132124" y="1481137"/>
                </a:moveTo>
                <a:lnTo>
                  <a:pt x="273155" y="1362053"/>
                </a:lnTo>
                <a:lnTo>
                  <a:pt x="198799" y="1362075"/>
                </a:lnTo>
                <a:lnTo>
                  <a:pt x="155936" y="1419225"/>
                </a:lnTo>
                <a:lnTo>
                  <a:pt x="174986" y="1323975"/>
                </a:lnTo>
                <a:lnTo>
                  <a:pt x="232136" y="1214437"/>
                </a:lnTo>
                <a:lnTo>
                  <a:pt x="365486" y="1143000"/>
                </a:lnTo>
                <a:lnTo>
                  <a:pt x="394061" y="1114425"/>
                </a:lnTo>
                <a:lnTo>
                  <a:pt x="508361" y="1109662"/>
                </a:lnTo>
                <a:lnTo>
                  <a:pt x="636949" y="1138237"/>
                </a:lnTo>
                <a:lnTo>
                  <a:pt x="732199" y="1209675"/>
                </a:lnTo>
                <a:lnTo>
                  <a:pt x="736961" y="1238250"/>
                </a:lnTo>
                <a:lnTo>
                  <a:pt x="665524" y="1247775"/>
                </a:lnTo>
                <a:lnTo>
                  <a:pt x="694099" y="1543050"/>
                </a:lnTo>
                <a:lnTo>
                  <a:pt x="898886" y="1771650"/>
                </a:lnTo>
                <a:lnTo>
                  <a:pt x="1217974" y="1662112"/>
                </a:lnTo>
                <a:lnTo>
                  <a:pt x="1441811" y="1733550"/>
                </a:lnTo>
                <a:lnTo>
                  <a:pt x="1637074" y="1485900"/>
                </a:lnTo>
                <a:lnTo>
                  <a:pt x="1681014" y="1374786"/>
                </a:lnTo>
                <a:lnTo>
                  <a:pt x="1822811" y="1138237"/>
                </a:lnTo>
                <a:lnTo>
                  <a:pt x="1865674" y="1057275"/>
                </a:lnTo>
                <a:lnTo>
                  <a:pt x="1851386" y="1023937"/>
                </a:lnTo>
                <a:lnTo>
                  <a:pt x="1737086" y="1085850"/>
                </a:lnTo>
                <a:lnTo>
                  <a:pt x="1570399" y="1090612"/>
                </a:lnTo>
                <a:lnTo>
                  <a:pt x="1451336" y="1143000"/>
                </a:lnTo>
                <a:lnTo>
                  <a:pt x="1394186" y="1157287"/>
                </a:lnTo>
                <a:lnTo>
                  <a:pt x="1189399" y="1271587"/>
                </a:lnTo>
                <a:lnTo>
                  <a:pt x="1103674" y="1228725"/>
                </a:lnTo>
                <a:lnTo>
                  <a:pt x="975086" y="1285875"/>
                </a:lnTo>
                <a:lnTo>
                  <a:pt x="951274" y="1219200"/>
                </a:lnTo>
                <a:lnTo>
                  <a:pt x="1017949" y="1000125"/>
                </a:lnTo>
                <a:lnTo>
                  <a:pt x="1132249" y="876300"/>
                </a:lnTo>
                <a:lnTo>
                  <a:pt x="1089386" y="823912"/>
                </a:lnTo>
                <a:lnTo>
                  <a:pt x="1022711" y="842962"/>
                </a:lnTo>
                <a:lnTo>
                  <a:pt x="1036999" y="723900"/>
                </a:lnTo>
                <a:lnTo>
                  <a:pt x="1008424" y="704850"/>
                </a:lnTo>
                <a:lnTo>
                  <a:pt x="936986" y="752475"/>
                </a:lnTo>
                <a:lnTo>
                  <a:pt x="898886" y="723900"/>
                </a:lnTo>
                <a:lnTo>
                  <a:pt x="913174" y="623887"/>
                </a:lnTo>
                <a:lnTo>
                  <a:pt x="803636" y="533400"/>
                </a:lnTo>
                <a:lnTo>
                  <a:pt x="903649" y="490537"/>
                </a:lnTo>
                <a:lnTo>
                  <a:pt x="946511" y="514350"/>
                </a:lnTo>
                <a:lnTo>
                  <a:pt x="989374" y="409575"/>
                </a:lnTo>
                <a:lnTo>
                  <a:pt x="1160824" y="333375"/>
                </a:lnTo>
                <a:lnTo>
                  <a:pt x="1146536" y="257175"/>
                </a:lnTo>
                <a:lnTo>
                  <a:pt x="1184636" y="166687"/>
                </a:lnTo>
                <a:lnTo>
                  <a:pt x="1103674" y="85725"/>
                </a:lnTo>
                <a:lnTo>
                  <a:pt x="922699" y="71437"/>
                </a:lnTo>
                <a:lnTo>
                  <a:pt x="917936" y="4762"/>
                </a:lnTo>
                <a:lnTo>
                  <a:pt x="798874" y="0"/>
                </a:lnTo>
                <a:lnTo>
                  <a:pt x="727436" y="109537"/>
                </a:lnTo>
                <a:lnTo>
                  <a:pt x="808399" y="133350"/>
                </a:lnTo>
                <a:lnTo>
                  <a:pt x="836974" y="161925"/>
                </a:lnTo>
                <a:lnTo>
                  <a:pt x="532174" y="576262"/>
                </a:lnTo>
                <a:lnTo>
                  <a:pt x="413111" y="585787"/>
                </a:lnTo>
                <a:lnTo>
                  <a:pt x="394061" y="652462"/>
                </a:lnTo>
                <a:lnTo>
                  <a:pt x="403586" y="795337"/>
                </a:lnTo>
                <a:lnTo>
                  <a:pt x="136886" y="1014412"/>
                </a:lnTo>
                <a:lnTo>
                  <a:pt x="170224" y="1047750"/>
                </a:lnTo>
                <a:lnTo>
                  <a:pt x="108311" y="1162050"/>
                </a:lnTo>
                <a:lnTo>
                  <a:pt x="160699" y="1252537"/>
                </a:lnTo>
                <a:lnTo>
                  <a:pt x="117836" y="1395412"/>
                </a:lnTo>
                <a:lnTo>
                  <a:pt x="0" y="1360447"/>
                </a:lnTo>
                <a:lnTo>
                  <a:pt x="27349" y="1466850"/>
                </a:lnTo>
                <a:lnTo>
                  <a:pt x="132124" y="1481137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9411716" y="1725758"/>
            <a:ext cx="902640" cy="932277"/>
            <a:chOff x="9376293" y="1725758"/>
            <a:chExt cx="902640" cy="932277"/>
          </a:xfrm>
        </p:grpSpPr>
        <p:sp>
          <p:nvSpPr>
            <p:cNvPr id="71" name="Ellipse 70"/>
            <p:cNvSpPr/>
            <p:nvPr/>
          </p:nvSpPr>
          <p:spPr>
            <a:xfrm>
              <a:off x="9455849" y="1725758"/>
              <a:ext cx="743528" cy="743528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9376293" y="2319481"/>
              <a:ext cx="902640" cy="338554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/>
                <a:t>SI</a:t>
              </a: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9531780" y="1847551"/>
              <a:ext cx="591666" cy="449128"/>
              <a:chOff x="9542296" y="1847551"/>
              <a:chExt cx="591666" cy="449128"/>
            </a:xfrm>
          </p:grpSpPr>
          <p:pic>
            <p:nvPicPr>
              <p:cNvPr id="52" name="Picture 2" descr="http://upload.wikimedia.org/wikipedia/de/f/f7/Karte_gruene_schweiz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rgbClr val="D2D2D2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2296" y="1847551"/>
                <a:ext cx="591666" cy="41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Forme libre 7"/>
              <p:cNvSpPr/>
              <p:nvPr/>
            </p:nvSpPr>
            <p:spPr>
              <a:xfrm>
                <a:off x="9824241" y="2063533"/>
                <a:ext cx="183713" cy="233146"/>
              </a:xfrm>
              <a:custGeom>
                <a:avLst/>
                <a:gdLst>
                  <a:gd name="connsiteX0" fmla="*/ 38100 w 704850"/>
                  <a:gd name="connsiteY0" fmla="*/ 90488 h 847725"/>
                  <a:gd name="connsiteX1" fmla="*/ 0 w 704850"/>
                  <a:gd name="connsiteY1" fmla="*/ 176213 h 847725"/>
                  <a:gd name="connsiteX2" fmla="*/ 57150 w 704850"/>
                  <a:gd name="connsiteY2" fmla="*/ 171450 h 847725"/>
                  <a:gd name="connsiteX3" fmla="*/ 76200 w 704850"/>
                  <a:gd name="connsiteY3" fmla="*/ 381000 h 847725"/>
                  <a:gd name="connsiteX4" fmla="*/ 366712 w 704850"/>
                  <a:gd name="connsiteY4" fmla="*/ 585788 h 847725"/>
                  <a:gd name="connsiteX5" fmla="*/ 338137 w 704850"/>
                  <a:gd name="connsiteY5" fmla="*/ 685800 h 847725"/>
                  <a:gd name="connsiteX6" fmla="*/ 442912 w 704850"/>
                  <a:gd name="connsiteY6" fmla="*/ 833438 h 847725"/>
                  <a:gd name="connsiteX7" fmla="*/ 490537 w 704850"/>
                  <a:gd name="connsiteY7" fmla="*/ 847725 h 847725"/>
                  <a:gd name="connsiteX8" fmla="*/ 490537 w 704850"/>
                  <a:gd name="connsiteY8" fmla="*/ 561975 h 847725"/>
                  <a:gd name="connsiteX9" fmla="*/ 681037 w 704850"/>
                  <a:gd name="connsiteY9" fmla="*/ 304800 h 847725"/>
                  <a:gd name="connsiteX10" fmla="*/ 681037 w 704850"/>
                  <a:gd name="connsiteY10" fmla="*/ 133350 h 847725"/>
                  <a:gd name="connsiteX11" fmla="*/ 704850 w 704850"/>
                  <a:gd name="connsiteY11" fmla="*/ 119063 h 847725"/>
                  <a:gd name="connsiteX12" fmla="*/ 681037 w 704850"/>
                  <a:gd name="connsiteY12" fmla="*/ 85725 h 847725"/>
                  <a:gd name="connsiteX13" fmla="*/ 523875 w 704850"/>
                  <a:gd name="connsiteY13" fmla="*/ 128588 h 847725"/>
                  <a:gd name="connsiteX14" fmla="*/ 476250 w 704850"/>
                  <a:gd name="connsiteY14" fmla="*/ 0 h 847725"/>
                  <a:gd name="connsiteX15" fmla="*/ 366712 w 704850"/>
                  <a:gd name="connsiteY15" fmla="*/ 61913 h 847725"/>
                  <a:gd name="connsiteX16" fmla="*/ 266700 w 704850"/>
                  <a:gd name="connsiteY16" fmla="*/ 23813 h 847725"/>
                  <a:gd name="connsiteX17" fmla="*/ 209550 w 704850"/>
                  <a:gd name="connsiteY17" fmla="*/ 61913 h 847725"/>
                  <a:gd name="connsiteX18" fmla="*/ 138112 w 704850"/>
                  <a:gd name="connsiteY18" fmla="*/ 33338 h 847725"/>
                  <a:gd name="connsiteX19" fmla="*/ 38100 w 704850"/>
                  <a:gd name="connsiteY19" fmla="*/ 9048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4850" h="847725">
                    <a:moveTo>
                      <a:pt x="38100" y="90488"/>
                    </a:moveTo>
                    <a:lnTo>
                      <a:pt x="0" y="176213"/>
                    </a:lnTo>
                    <a:lnTo>
                      <a:pt x="57150" y="171450"/>
                    </a:lnTo>
                    <a:lnTo>
                      <a:pt x="76200" y="381000"/>
                    </a:lnTo>
                    <a:lnTo>
                      <a:pt x="366712" y="585788"/>
                    </a:lnTo>
                    <a:lnTo>
                      <a:pt x="338137" y="685800"/>
                    </a:lnTo>
                    <a:lnTo>
                      <a:pt x="442912" y="833438"/>
                    </a:lnTo>
                    <a:lnTo>
                      <a:pt x="490537" y="847725"/>
                    </a:lnTo>
                    <a:lnTo>
                      <a:pt x="490537" y="561975"/>
                    </a:lnTo>
                    <a:lnTo>
                      <a:pt x="681037" y="304800"/>
                    </a:lnTo>
                    <a:lnTo>
                      <a:pt x="681037" y="133350"/>
                    </a:lnTo>
                    <a:lnTo>
                      <a:pt x="704850" y="119063"/>
                    </a:lnTo>
                    <a:lnTo>
                      <a:pt x="681037" y="85725"/>
                    </a:lnTo>
                    <a:lnTo>
                      <a:pt x="523875" y="128588"/>
                    </a:lnTo>
                    <a:lnTo>
                      <a:pt x="476250" y="0"/>
                    </a:lnTo>
                    <a:lnTo>
                      <a:pt x="366712" y="61913"/>
                    </a:lnTo>
                    <a:lnTo>
                      <a:pt x="266700" y="23813"/>
                    </a:lnTo>
                    <a:lnTo>
                      <a:pt x="209550" y="61913"/>
                    </a:lnTo>
                    <a:lnTo>
                      <a:pt x="138112" y="33338"/>
                    </a:lnTo>
                    <a:lnTo>
                      <a:pt x="38100" y="90488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Textfeld 71"/>
          <p:cNvSpPr txBox="1"/>
          <p:nvPr/>
        </p:nvSpPr>
        <p:spPr>
          <a:xfrm>
            <a:off x="316354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2015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771961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2016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227568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2016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1683175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2017</a:t>
            </a:r>
          </a:p>
        </p:txBody>
      </p:sp>
      <p:cxnSp>
        <p:nvCxnSpPr>
          <p:cNvPr id="125" name="Gerade Verbindung 124"/>
          <p:cNvCxnSpPr>
            <a:cxnSpLocks/>
          </p:cNvCxnSpPr>
          <p:nvPr/>
        </p:nvCxnSpPr>
        <p:spPr>
          <a:xfrm>
            <a:off x="4201413" y="4868550"/>
            <a:ext cx="351759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3501092" y="2914710"/>
            <a:ext cx="522091" cy="2366918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das Forschungsprojekt zur digitalen Migration der Radionutzung in der Schweiz</a:t>
            </a:r>
          </a:p>
        </p:txBody>
      </p:sp>
      <p:cxnSp>
        <p:nvCxnSpPr>
          <p:cNvPr id="208" name="Gerade Verbindung 20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hteck 208"/>
          <p:cNvSpPr/>
          <p:nvPr/>
        </p:nvSpPr>
        <p:spPr>
          <a:xfrm>
            <a:off x="10577835" y="6808"/>
            <a:ext cx="1370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SPRACHREGION</a:t>
            </a:r>
          </a:p>
        </p:txBody>
      </p:sp>
      <p:sp>
        <p:nvSpPr>
          <p:cNvPr id="170" name="Textfeld 169"/>
          <p:cNvSpPr txBox="1"/>
          <p:nvPr/>
        </p:nvSpPr>
        <p:spPr>
          <a:xfrm>
            <a:off x="8772169" y="5655753"/>
            <a:ext cx="3835530" cy="184666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CH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*Signifikante Veränderung gegenüber </a:t>
            </a:r>
            <a:r>
              <a:rPr lang="de-CH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Vorwelle</a:t>
            </a:r>
            <a:endParaRPr lang="de-CH" sz="12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0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/>
              <a:t>Radionutzung nach Sprachregion</a:t>
            </a:r>
          </a:p>
        </p:txBody>
      </p:sp>
      <p:sp>
        <p:nvSpPr>
          <p:cNvPr id="213" name="Textfeld 212"/>
          <p:cNvSpPr txBox="1"/>
          <p:nvPr/>
        </p:nvSpPr>
        <p:spPr>
          <a:xfrm>
            <a:off x="2138782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2017</a:t>
            </a:r>
          </a:p>
        </p:txBody>
      </p:sp>
      <p:sp>
        <p:nvSpPr>
          <p:cNvPr id="264" name="Textfeld 263"/>
          <p:cNvSpPr txBox="1"/>
          <p:nvPr/>
        </p:nvSpPr>
        <p:spPr>
          <a:xfrm>
            <a:off x="2594389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2018</a:t>
            </a:r>
          </a:p>
        </p:txBody>
      </p:sp>
      <p:sp>
        <p:nvSpPr>
          <p:cNvPr id="270" name="Rechteck 269"/>
          <p:cNvSpPr/>
          <p:nvPr/>
        </p:nvSpPr>
        <p:spPr>
          <a:xfrm>
            <a:off x="7337483" y="2914750"/>
            <a:ext cx="532192" cy="2366918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92" name="Rechteck 291"/>
          <p:cNvSpPr/>
          <p:nvPr/>
        </p:nvSpPr>
        <p:spPr>
          <a:xfrm>
            <a:off x="11121192" y="2911084"/>
            <a:ext cx="503361" cy="2366918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312" name="Textfeld 311"/>
          <p:cNvSpPr txBox="1"/>
          <p:nvPr/>
        </p:nvSpPr>
        <p:spPr>
          <a:xfrm>
            <a:off x="3049994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</a:t>
            </a:r>
          </a:p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2018</a:t>
            </a:r>
          </a:p>
        </p:txBody>
      </p:sp>
      <p:sp>
        <p:nvSpPr>
          <p:cNvPr id="279" name="Textfeld 278"/>
          <p:cNvSpPr txBox="1"/>
          <p:nvPr/>
        </p:nvSpPr>
        <p:spPr>
          <a:xfrm>
            <a:off x="3535092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</a:t>
            </a:r>
          </a:p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325" name="Textfeld 324">
            <a:extLst>
              <a:ext uri="{FF2B5EF4-FFF2-40B4-BE49-F238E27FC236}">
                <a16:creationId xmlns:a16="http://schemas.microsoft.com/office/drawing/2014/main" id="{4169797C-E1EE-4B7C-A278-73265F5D3457}"/>
              </a:ext>
            </a:extLst>
          </p:cNvPr>
          <p:cNvSpPr txBox="1"/>
          <p:nvPr/>
        </p:nvSpPr>
        <p:spPr>
          <a:xfrm>
            <a:off x="4171843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2015</a:t>
            </a:r>
          </a:p>
        </p:txBody>
      </p:sp>
      <p:sp>
        <p:nvSpPr>
          <p:cNvPr id="326" name="Textfeld 325">
            <a:extLst>
              <a:ext uri="{FF2B5EF4-FFF2-40B4-BE49-F238E27FC236}">
                <a16:creationId xmlns:a16="http://schemas.microsoft.com/office/drawing/2014/main" id="{5C0FA460-0C1F-4DE5-800A-4E18BA368421}"/>
              </a:ext>
            </a:extLst>
          </p:cNvPr>
          <p:cNvSpPr txBox="1"/>
          <p:nvPr/>
        </p:nvSpPr>
        <p:spPr>
          <a:xfrm>
            <a:off x="4627450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2016</a:t>
            </a:r>
          </a:p>
        </p:txBody>
      </p:sp>
      <p:sp>
        <p:nvSpPr>
          <p:cNvPr id="327" name="Textfeld 326">
            <a:extLst>
              <a:ext uri="{FF2B5EF4-FFF2-40B4-BE49-F238E27FC236}">
                <a16:creationId xmlns:a16="http://schemas.microsoft.com/office/drawing/2014/main" id="{8DCAB5F0-D89A-4BE0-A1B0-A223B8651CA5}"/>
              </a:ext>
            </a:extLst>
          </p:cNvPr>
          <p:cNvSpPr txBox="1"/>
          <p:nvPr/>
        </p:nvSpPr>
        <p:spPr>
          <a:xfrm>
            <a:off x="5083057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2016</a:t>
            </a:r>
          </a:p>
        </p:txBody>
      </p:sp>
      <p:sp>
        <p:nvSpPr>
          <p:cNvPr id="329" name="Textfeld 328">
            <a:extLst>
              <a:ext uri="{FF2B5EF4-FFF2-40B4-BE49-F238E27FC236}">
                <a16:creationId xmlns:a16="http://schemas.microsoft.com/office/drawing/2014/main" id="{E855422A-5296-4D88-94FF-131518CA13DB}"/>
              </a:ext>
            </a:extLst>
          </p:cNvPr>
          <p:cNvSpPr txBox="1"/>
          <p:nvPr/>
        </p:nvSpPr>
        <p:spPr>
          <a:xfrm>
            <a:off x="5538664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2017</a:t>
            </a:r>
          </a:p>
        </p:txBody>
      </p:sp>
      <p:sp>
        <p:nvSpPr>
          <p:cNvPr id="351" name="Textfeld 350">
            <a:extLst>
              <a:ext uri="{FF2B5EF4-FFF2-40B4-BE49-F238E27FC236}">
                <a16:creationId xmlns:a16="http://schemas.microsoft.com/office/drawing/2014/main" id="{AC020D70-260D-47CF-86B9-44BD7F5A0C54}"/>
              </a:ext>
            </a:extLst>
          </p:cNvPr>
          <p:cNvSpPr txBox="1"/>
          <p:nvPr/>
        </p:nvSpPr>
        <p:spPr>
          <a:xfrm>
            <a:off x="5994271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2017</a:t>
            </a:r>
          </a:p>
        </p:txBody>
      </p:sp>
      <p:sp>
        <p:nvSpPr>
          <p:cNvPr id="362" name="Textfeld 361">
            <a:extLst>
              <a:ext uri="{FF2B5EF4-FFF2-40B4-BE49-F238E27FC236}">
                <a16:creationId xmlns:a16="http://schemas.microsoft.com/office/drawing/2014/main" id="{43129DBC-53E5-47CF-A658-33C63EA2E781}"/>
              </a:ext>
            </a:extLst>
          </p:cNvPr>
          <p:cNvSpPr txBox="1"/>
          <p:nvPr/>
        </p:nvSpPr>
        <p:spPr>
          <a:xfrm>
            <a:off x="6449878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2018</a:t>
            </a:r>
          </a:p>
        </p:txBody>
      </p:sp>
      <p:sp>
        <p:nvSpPr>
          <p:cNvPr id="373" name="Textfeld 372">
            <a:extLst>
              <a:ext uri="{FF2B5EF4-FFF2-40B4-BE49-F238E27FC236}">
                <a16:creationId xmlns:a16="http://schemas.microsoft.com/office/drawing/2014/main" id="{CE13B06B-4118-4375-B076-C8290FF61CA8}"/>
              </a:ext>
            </a:extLst>
          </p:cNvPr>
          <p:cNvSpPr txBox="1"/>
          <p:nvPr/>
        </p:nvSpPr>
        <p:spPr>
          <a:xfrm>
            <a:off x="6905483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</a:t>
            </a:r>
          </a:p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2018</a:t>
            </a:r>
          </a:p>
        </p:txBody>
      </p:sp>
      <p:sp>
        <p:nvSpPr>
          <p:cNvPr id="374" name="Textfeld 373">
            <a:extLst>
              <a:ext uri="{FF2B5EF4-FFF2-40B4-BE49-F238E27FC236}">
                <a16:creationId xmlns:a16="http://schemas.microsoft.com/office/drawing/2014/main" id="{B2B2A20C-DA52-43A4-B79B-E4E4C457FB3C}"/>
              </a:ext>
            </a:extLst>
          </p:cNvPr>
          <p:cNvSpPr txBox="1"/>
          <p:nvPr/>
        </p:nvSpPr>
        <p:spPr>
          <a:xfrm>
            <a:off x="7390581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</a:t>
            </a:r>
          </a:p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395" name="Textfeld 394">
            <a:extLst>
              <a:ext uri="{FF2B5EF4-FFF2-40B4-BE49-F238E27FC236}">
                <a16:creationId xmlns:a16="http://schemas.microsoft.com/office/drawing/2014/main" id="{5A0170CB-22C1-43C6-A5D9-3039ABAF412B}"/>
              </a:ext>
            </a:extLst>
          </p:cNvPr>
          <p:cNvSpPr txBox="1"/>
          <p:nvPr/>
        </p:nvSpPr>
        <p:spPr>
          <a:xfrm>
            <a:off x="7932025" y="4910567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2015</a:t>
            </a:r>
          </a:p>
        </p:txBody>
      </p:sp>
      <p:sp>
        <p:nvSpPr>
          <p:cNvPr id="396" name="Textfeld 395">
            <a:extLst>
              <a:ext uri="{FF2B5EF4-FFF2-40B4-BE49-F238E27FC236}">
                <a16:creationId xmlns:a16="http://schemas.microsoft.com/office/drawing/2014/main" id="{F4E17EA9-62CF-4386-8084-EF3DCFCC2D41}"/>
              </a:ext>
            </a:extLst>
          </p:cNvPr>
          <p:cNvSpPr txBox="1"/>
          <p:nvPr/>
        </p:nvSpPr>
        <p:spPr>
          <a:xfrm>
            <a:off x="8387632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2016</a:t>
            </a:r>
          </a:p>
        </p:txBody>
      </p:sp>
      <p:sp>
        <p:nvSpPr>
          <p:cNvPr id="397" name="Textfeld 396">
            <a:extLst>
              <a:ext uri="{FF2B5EF4-FFF2-40B4-BE49-F238E27FC236}">
                <a16:creationId xmlns:a16="http://schemas.microsoft.com/office/drawing/2014/main" id="{845F610E-A989-42B8-85A2-9FEDC5914857}"/>
              </a:ext>
            </a:extLst>
          </p:cNvPr>
          <p:cNvSpPr txBox="1"/>
          <p:nvPr/>
        </p:nvSpPr>
        <p:spPr>
          <a:xfrm>
            <a:off x="8843239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2016</a:t>
            </a:r>
          </a:p>
        </p:txBody>
      </p:sp>
      <p:sp>
        <p:nvSpPr>
          <p:cNvPr id="398" name="Textfeld 397">
            <a:extLst>
              <a:ext uri="{FF2B5EF4-FFF2-40B4-BE49-F238E27FC236}">
                <a16:creationId xmlns:a16="http://schemas.microsoft.com/office/drawing/2014/main" id="{F9E3157B-8ECF-4A68-8E25-AD718F65AA3C}"/>
              </a:ext>
            </a:extLst>
          </p:cNvPr>
          <p:cNvSpPr txBox="1"/>
          <p:nvPr/>
        </p:nvSpPr>
        <p:spPr>
          <a:xfrm>
            <a:off x="9298846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2017</a:t>
            </a:r>
          </a:p>
        </p:txBody>
      </p:sp>
      <p:sp>
        <p:nvSpPr>
          <p:cNvPr id="399" name="Textfeld 398">
            <a:extLst>
              <a:ext uri="{FF2B5EF4-FFF2-40B4-BE49-F238E27FC236}">
                <a16:creationId xmlns:a16="http://schemas.microsoft.com/office/drawing/2014/main" id="{6D928E2C-5105-4133-9188-730DD6F6C010}"/>
              </a:ext>
            </a:extLst>
          </p:cNvPr>
          <p:cNvSpPr txBox="1"/>
          <p:nvPr/>
        </p:nvSpPr>
        <p:spPr>
          <a:xfrm>
            <a:off x="9754453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2017</a:t>
            </a:r>
          </a:p>
        </p:txBody>
      </p:sp>
      <p:sp>
        <p:nvSpPr>
          <p:cNvPr id="400" name="Textfeld 399">
            <a:extLst>
              <a:ext uri="{FF2B5EF4-FFF2-40B4-BE49-F238E27FC236}">
                <a16:creationId xmlns:a16="http://schemas.microsoft.com/office/drawing/2014/main" id="{240EAC9A-88E7-4293-BEB6-E4AC41310A17}"/>
              </a:ext>
            </a:extLst>
          </p:cNvPr>
          <p:cNvSpPr txBox="1"/>
          <p:nvPr/>
        </p:nvSpPr>
        <p:spPr>
          <a:xfrm>
            <a:off x="10210060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2018</a:t>
            </a:r>
          </a:p>
        </p:txBody>
      </p:sp>
      <p:sp>
        <p:nvSpPr>
          <p:cNvPr id="401" name="Textfeld 400">
            <a:extLst>
              <a:ext uri="{FF2B5EF4-FFF2-40B4-BE49-F238E27FC236}">
                <a16:creationId xmlns:a16="http://schemas.microsoft.com/office/drawing/2014/main" id="{A6551D04-3FCA-4433-B2D0-BF541D87EE2E}"/>
              </a:ext>
            </a:extLst>
          </p:cNvPr>
          <p:cNvSpPr txBox="1"/>
          <p:nvPr/>
        </p:nvSpPr>
        <p:spPr>
          <a:xfrm>
            <a:off x="10665665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</a:t>
            </a:r>
          </a:p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2018</a:t>
            </a:r>
          </a:p>
        </p:txBody>
      </p:sp>
      <p:sp>
        <p:nvSpPr>
          <p:cNvPr id="402" name="Textfeld 401">
            <a:extLst>
              <a:ext uri="{FF2B5EF4-FFF2-40B4-BE49-F238E27FC236}">
                <a16:creationId xmlns:a16="http://schemas.microsoft.com/office/drawing/2014/main" id="{3262650A-7BFA-4A3C-9289-483AE5FDF4A7}"/>
              </a:ext>
            </a:extLst>
          </p:cNvPr>
          <p:cNvSpPr txBox="1"/>
          <p:nvPr/>
        </p:nvSpPr>
        <p:spPr>
          <a:xfrm>
            <a:off x="11150763" y="4915899"/>
            <a:ext cx="432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</a:t>
            </a:r>
          </a:p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2019</a:t>
            </a:r>
          </a:p>
        </p:txBody>
      </p:sp>
      <p:cxnSp>
        <p:nvCxnSpPr>
          <p:cNvPr id="403" name="Gerade Verbindung 124">
            <a:extLst>
              <a:ext uri="{FF2B5EF4-FFF2-40B4-BE49-F238E27FC236}">
                <a16:creationId xmlns:a16="http://schemas.microsoft.com/office/drawing/2014/main" id="{0E095672-EEF3-43C7-B4A4-7240B09D2FF0}"/>
              </a:ext>
            </a:extLst>
          </p:cNvPr>
          <p:cNvCxnSpPr>
            <a:cxnSpLocks/>
          </p:cNvCxnSpPr>
          <p:nvPr/>
        </p:nvCxnSpPr>
        <p:spPr>
          <a:xfrm>
            <a:off x="316354" y="4868550"/>
            <a:ext cx="3609603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Gerade Verbindung 124">
            <a:extLst>
              <a:ext uri="{FF2B5EF4-FFF2-40B4-BE49-F238E27FC236}">
                <a16:creationId xmlns:a16="http://schemas.microsoft.com/office/drawing/2014/main" id="{6F851658-FF4E-4812-94B7-2E0472F31D8C}"/>
              </a:ext>
            </a:extLst>
          </p:cNvPr>
          <p:cNvCxnSpPr>
            <a:cxnSpLocks/>
          </p:cNvCxnSpPr>
          <p:nvPr/>
        </p:nvCxnSpPr>
        <p:spPr>
          <a:xfrm>
            <a:off x="7972050" y="4868550"/>
            <a:ext cx="351759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6CFC5E2-CE16-4158-8562-C63DD1DC8957}"/>
              </a:ext>
            </a:extLst>
          </p:cNvPr>
          <p:cNvGrpSpPr/>
          <p:nvPr/>
        </p:nvGrpSpPr>
        <p:grpSpPr>
          <a:xfrm>
            <a:off x="4185906" y="5503877"/>
            <a:ext cx="4117051" cy="549952"/>
            <a:chOff x="4185906" y="5503877"/>
            <a:chExt cx="4117051" cy="549952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9848981A-73F1-48D8-B0E6-4CD4FE0CE428}"/>
                </a:ext>
              </a:extLst>
            </p:cNvPr>
            <p:cNvGrpSpPr/>
            <p:nvPr/>
          </p:nvGrpSpPr>
          <p:grpSpPr>
            <a:xfrm>
              <a:off x="4185906" y="5511562"/>
              <a:ext cx="2276993" cy="498034"/>
              <a:chOff x="2130010" y="5614305"/>
              <a:chExt cx="1364576" cy="323622"/>
            </a:xfrm>
          </p:grpSpPr>
          <p:grpSp>
            <p:nvGrpSpPr>
              <p:cNvPr id="69" name="Group 349">
                <a:extLst>
                  <a:ext uri="{FF2B5EF4-FFF2-40B4-BE49-F238E27FC236}">
                    <a16:creationId xmlns:a16="http://schemas.microsoft.com/office/drawing/2014/main" id="{5056C697-0CED-44C9-B52F-40697C9E6EA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59670" y="5836171"/>
                <a:ext cx="534916" cy="70700"/>
                <a:chOff x="-13" y="3175"/>
                <a:chExt cx="7740" cy="1023"/>
              </a:xfrm>
              <a:solidFill>
                <a:srgbClr val="DA1838"/>
              </a:solidFill>
            </p:grpSpPr>
            <p:sp>
              <p:nvSpPr>
                <p:cNvPr id="93" name="Freeform 352">
                  <a:extLst>
                    <a:ext uri="{FF2B5EF4-FFF2-40B4-BE49-F238E27FC236}">
                      <a16:creationId xmlns:a16="http://schemas.microsoft.com/office/drawing/2014/main" id="{16063EB6-7134-4733-8D1B-17C046E57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3229"/>
                  <a:ext cx="184" cy="202"/>
                </a:xfrm>
                <a:custGeom>
                  <a:avLst/>
                  <a:gdLst>
                    <a:gd name="T0" fmla="*/ 118 w 142"/>
                    <a:gd name="T1" fmla="*/ 64 h 156"/>
                    <a:gd name="T2" fmla="*/ 58 w 142"/>
                    <a:gd name="T3" fmla="*/ 138 h 156"/>
                    <a:gd name="T4" fmla="*/ 118 w 142"/>
                    <a:gd name="T5" fmla="*/ 64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" h="156">
                      <a:moveTo>
                        <a:pt x="118" y="64"/>
                      </a:moveTo>
                      <a:cubicBezTo>
                        <a:pt x="142" y="121"/>
                        <a:pt x="93" y="156"/>
                        <a:pt x="58" y="138"/>
                      </a:cubicBezTo>
                      <a:cubicBezTo>
                        <a:pt x="0" y="109"/>
                        <a:pt x="67" y="0"/>
                        <a:pt x="118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94" name="Freeform 353">
                  <a:extLst>
                    <a:ext uri="{FF2B5EF4-FFF2-40B4-BE49-F238E27FC236}">
                      <a16:creationId xmlns:a16="http://schemas.microsoft.com/office/drawing/2014/main" id="{19227C58-8ACC-411A-B98F-9D628F674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" y="3283"/>
                  <a:ext cx="179" cy="164"/>
                </a:xfrm>
                <a:custGeom>
                  <a:avLst/>
                  <a:gdLst>
                    <a:gd name="T0" fmla="*/ 73 w 139"/>
                    <a:gd name="T1" fmla="*/ 8 h 127"/>
                    <a:gd name="T2" fmla="*/ 101 w 139"/>
                    <a:gd name="T3" fmla="*/ 96 h 127"/>
                    <a:gd name="T4" fmla="*/ 73 w 139"/>
                    <a:gd name="T5" fmla="*/ 8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127">
                      <a:moveTo>
                        <a:pt x="73" y="8"/>
                      </a:moveTo>
                      <a:cubicBezTo>
                        <a:pt x="121" y="0"/>
                        <a:pt x="139" y="75"/>
                        <a:pt x="101" y="96"/>
                      </a:cubicBezTo>
                      <a:cubicBezTo>
                        <a:pt x="47" y="127"/>
                        <a:pt x="0" y="20"/>
                        <a:pt x="7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95" name="Freeform 354">
                  <a:extLst>
                    <a:ext uri="{FF2B5EF4-FFF2-40B4-BE49-F238E27FC236}">
                      <a16:creationId xmlns:a16="http://schemas.microsoft.com/office/drawing/2014/main" id="{03F7866D-858C-48C1-9531-19120F16F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2" y="3281"/>
                  <a:ext cx="202" cy="177"/>
                </a:xfrm>
                <a:custGeom>
                  <a:avLst/>
                  <a:gdLst>
                    <a:gd name="T0" fmla="*/ 38 w 156"/>
                    <a:gd name="T1" fmla="*/ 24 h 137"/>
                    <a:gd name="T2" fmla="*/ 117 w 156"/>
                    <a:gd name="T3" fmla="*/ 29 h 137"/>
                    <a:gd name="T4" fmla="*/ 38 w 156"/>
                    <a:gd name="T5" fmla="*/ 24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" h="137">
                      <a:moveTo>
                        <a:pt x="38" y="24"/>
                      </a:moveTo>
                      <a:cubicBezTo>
                        <a:pt x="63" y="0"/>
                        <a:pt x="105" y="3"/>
                        <a:pt x="117" y="29"/>
                      </a:cubicBezTo>
                      <a:cubicBezTo>
                        <a:pt x="156" y="108"/>
                        <a:pt x="0" y="137"/>
                        <a:pt x="3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96" name="Freeform 355">
                  <a:extLst>
                    <a:ext uri="{FF2B5EF4-FFF2-40B4-BE49-F238E27FC236}">
                      <a16:creationId xmlns:a16="http://schemas.microsoft.com/office/drawing/2014/main" id="{40CBF52D-D208-44F7-820D-D5581188F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7" y="3260"/>
                  <a:ext cx="162" cy="203"/>
                </a:xfrm>
                <a:custGeom>
                  <a:avLst/>
                  <a:gdLst>
                    <a:gd name="T0" fmla="*/ 48 w 125"/>
                    <a:gd name="T1" fmla="*/ 26 h 157"/>
                    <a:gd name="T2" fmla="*/ 34 w 125"/>
                    <a:gd name="T3" fmla="*/ 114 h 157"/>
                    <a:gd name="T4" fmla="*/ 48 w 125"/>
                    <a:gd name="T5" fmla="*/ 2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5" h="157">
                      <a:moveTo>
                        <a:pt x="48" y="26"/>
                      </a:moveTo>
                      <a:cubicBezTo>
                        <a:pt x="125" y="0"/>
                        <a:pt x="110" y="157"/>
                        <a:pt x="34" y="114"/>
                      </a:cubicBezTo>
                      <a:cubicBezTo>
                        <a:pt x="0" y="95"/>
                        <a:pt x="13" y="38"/>
                        <a:pt x="4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97" name="Freeform 356">
                  <a:extLst>
                    <a:ext uri="{FF2B5EF4-FFF2-40B4-BE49-F238E27FC236}">
                      <a16:creationId xmlns:a16="http://schemas.microsoft.com/office/drawing/2014/main" id="{71F14A08-5143-4905-BDEF-44B2B1BB5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3277"/>
                  <a:ext cx="96" cy="642"/>
                </a:xfrm>
                <a:custGeom>
                  <a:avLst/>
                  <a:gdLst>
                    <a:gd name="T0" fmla="*/ 74 w 74"/>
                    <a:gd name="T1" fmla="*/ 13 h 497"/>
                    <a:gd name="T2" fmla="*/ 74 w 74"/>
                    <a:gd name="T3" fmla="*/ 492 h 497"/>
                    <a:gd name="T4" fmla="*/ 0 w 74"/>
                    <a:gd name="T5" fmla="*/ 487 h 497"/>
                    <a:gd name="T6" fmla="*/ 0 w 74"/>
                    <a:gd name="T7" fmla="*/ 27 h 497"/>
                    <a:gd name="T8" fmla="*/ 74 w 74"/>
                    <a:gd name="T9" fmla="*/ 13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497">
                      <a:moveTo>
                        <a:pt x="74" y="13"/>
                      </a:moveTo>
                      <a:cubicBezTo>
                        <a:pt x="74" y="173"/>
                        <a:pt x="74" y="332"/>
                        <a:pt x="74" y="492"/>
                      </a:cubicBezTo>
                      <a:cubicBezTo>
                        <a:pt x="50" y="489"/>
                        <a:pt x="16" y="497"/>
                        <a:pt x="0" y="487"/>
                      </a:cubicBezTo>
                      <a:cubicBezTo>
                        <a:pt x="0" y="334"/>
                        <a:pt x="0" y="180"/>
                        <a:pt x="0" y="27"/>
                      </a:cubicBezTo>
                      <a:cubicBezTo>
                        <a:pt x="2" y="0"/>
                        <a:pt x="50" y="19"/>
                        <a:pt x="7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98" name="Freeform 357">
                  <a:extLst>
                    <a:ext uri="{FF2B5EF4-FFF2-40B4-BE49-F238E27FC236}">
                      <a16:creationId xmlns:a16="http://schemas.microsoft.com/office/drawing/2014/main" id="{23C788FB-DED8-4410-ACEE-10D8D48E9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97" y="3294"/>
                  <a:ext cx="350" cy="639"/>
                </a:xfrm>
                <a:custGeom>
                  <a:avLst/>
                  <a:gdLst>
                    <a:gd name="T0" fmla="*/ 197 w 271"/>
                    <a:gd name="T1" fmla="*/ 0 h 495"/>
                    <a:gd name="T2" fmla="*/ 271 w 271"/>
                    <a:gd name="T3" fmla="*/ 0 h 495"/>
                    <a:gd name="T4" fmla="*/ 271 w 271"/>
                    <a:gd name="T5" fmla="*/ 479 h 495"/>
                    <a:gd name="T6" fmla="*/ 211 w 271"/>
                    <a:gd name="T7" fmla="*/ 479 h 495"/>
                    <a:gd name="T8" fmla="*/ 206 w 271"/>
                    <a:gd name="T9" fmla="*/ 446 h 495"/>
                    <a:gd name="T10" fmla="*/ 141 w 271"/>
                    <a:gd name="T11" fmla="*/ 483 h 495"/>
                    <a:gd name="T12" fmla="*/ 108 w 271"/>
                    <a:gd name="T13" fmla="*/ 140 h 495"/>
                    <a:gd name="T14" fmla="*/ 197 w 271"/>
                    <a:gd name="T15" fmla="*/ 167 h 495"/>
                    <a:gd name="T16" fmla="*/ 197 w 271"/>
                    <a:gd name="T17" fmla="*/ 0 h 495"/>
                    <a:gd name="T18" fmla="*/ 155 w 271"/>
                    <a:gd name="T19" fmla="*/ 423 h 495"/>
                    <a:gd name="T20" fmla="*/ 178 w 271"/>
                    <a:gd name="T21" fmla="*/ 205 h 495"/>
                    <a:gd name="T22" fmla="*/ 155 w 271"/>
                    <a:gd name="T23" fmla="*/ 423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1" h="495">
                      <a:moveTo>
                        <a:pt x="197" y="0"/>
                      </a:moveTo>
                      <a:cubicBezTo>
                        <a:pt x="221" y="0"/>
                        <a:pt x="246" y="0"/>
                        <a:pt x="271" y="0"/>
                      </a:cubicBezTo>
                      <a:cubicBezTo>
                        <a:pt x="271" y="160"/>
                        <a:pt x="271" y="319"/>
                        <a:pt x="271" y="479"/>
                      </a:cubicBezTo>
                      <a:cubicBezTo>
                        <a:pt x="251" y="479"/>
                        <a:pt x="231" y="479"/>
                        <a:pt x="211" y="479"/>
                      </a:cubicBezTo>
                      <a:cubicBezTo>
                        <a:pt x="213" y="464"/>
                        <a:pt x="202" y="462"/>
                        <a:pt x="206" y="446"/>
                      </a:cubicBezTo>
                      <a:cubicBezTo>
                        <a:pt x="186" y="452"/>
                        <a:pt x="172" y="481"/>
                        <a:pt x="141" y="483"/>
                      </a:cubicBezTo>
                      <a:cubicBezTo>
                        <a:pt x="2" y="495"/>
                        <a:pt x="0" y="181"/>
                        <a:pt x="108" y="140"/>
                      </a:cubicBezTo>
                      <a:cubicBezTo>
                        <a:pt x="153" y="134"/>
                        <a:pt x="179" y="146"/>
                        <a:pt x="197" y="167"/>
                      </a:cubicBezTo>
                      <a:cubicBezTo>
                        <a:pt x="197" y="112"/>
                        <a:pt x="197" y="56"/>
                        <a:pt x="197" y="0"/>
                      </a:cubicBezTo>
                      <a:close/>
                      <a:moveTo>
                        <a:pt x="155" y="423"/>
                      </a:moveTo>
                      <a:cubicBezTo>
                        <a:pt x="219" y="423"/>
                        <a:pt x="204" y="248"/>
                        <a:pt x="178" y="205"/>
                      </a:cubicBezTo>
                      <a:cubicBezTo>
                        <a:pt x="73" y="178"/>
                        <a:pt x="88" y="423"/>
                        <a:pt x="155" y="4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99" name="Freeform 358">
                  <a:extLst>
                    <a:ext uri="{FF2B5EF4-FFF2-40B4-BE49-F238E27FC236}">
                      <a16:creationId xmlns:a16="http://schemas.microsoft.com/office/drawing/2014/main" id="{439861BB-C455-49C0-A09C-8039CEFE1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6" y="3287"/>
                  <a:ext cx="348" cy="650"/>
                </a:xfrm>
                <a:custGeom>
                  <a:avLst/>
                  <a:gdLst>
                    <a:gd name="T0" fmla="*/ 269 w 269"/>
                    <a:gd name="T1" fmla="*/ 5 h 503"/>
                    <a:gd name="T2" fmla="*/ 269 w 269"/>
                    <a:gd name="T3" fmla="*/ 484 h 503"/>
                    <a:gd name="T4" fmla="*/ 209 w 269"/>
                    <a:gd name="T5" fmla="*/ 484 h 503"/>
                    <a:gd name="T6" fmla="*/ 204 w 269"/>
                    <a:gd name="T7" fmla="*/ 447 h 503"/>
                    <a:gd name="T8" fmla="*/ 144 w 269"/>
                    <a:gd name="T9" fmla="*/ 488 h 503"/>
                    <a:gd name="T10" fmla="*/ 106 w 269"/>
                    <a:gd name="T11" fmla="*/ 145 h 503"/>
                    <a:gd name="T12" fmla="*/ 195 w 269"/>
                    <a:gd name="T13" fmla="*/ 172 h 503"/>
                    <a:gd name="T14" fmla="*/ 195 w 269"/>
                    <a:gd name="T15" fmla="*/ 10 h 503"/>
                    <a:gd name="T16" fmla="*/ 269 w 269"/>
                    <a:gd name="T17" fmla="*/ 5 h 503"/>
                    <a:gd name="T18" fmla="*/ 153 w 269"/>
                    <a:gd name="T19" fmla="*/ 428 h 503"/>
                    <a:gd name="T20" fmla="*/ 144 w 269"/>
                    <a:gd name="T21" fmla="*/ 210 h 503"/>
                    <a:gd name="T22" fmla="*/ 153 w 269"/>
                    <a:gd name="T23" fmla="*/ 428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03">
                      <a:moveTo>
                        <a:pt x="269" y="5"/>
                      </a:moveTo>
                      <a:cubicBezTo>
                        <a:pt x="269" y="162"/>
                        <a:pt x="269" y="343"/>
                        <a:pt x="269" y="484"/>
                      </a:cubicBezTo>
                      <a:cubicBezTo>
                        <a:pt x="249" y="484"/>
                        <a:pt x="229" y="484"/>
                        <a:pt x="209" y="484"/>
                      </a:cubicBezTo>
                      <a:cubicBezTo>
                        <a:pt x="211" y="468"/>
                        <a:pt x="207" y="458"/>
                        <a:pt x="204" y="447"/>
                      </a:cubicBezTo>
                      <a:cubicBezTo>
                        <a:pt x="182" y="465"/>
                        <a:pt x="172" y="485"/>
                        <a:pt x="144" y="488"/>
                      </a:cubicBezTo>
                      <a:cubicBezTo>
                        <a:pt x="0" y="503"/>
                        <a:pt x="0" y="187"/>
                        <a:pt x="106" y="145"/>
                      </a:cubicBezTo>
                      <a:cubicBezTo>
                        <a:pt x="150" y="140"/>
                        <a:pt x="179" y="149"/>
                        <a:pt x="195" y="172"/>
                      </a:cubicBezTo>
                      <a:cubicBezTo>
                        <a:pt x="195" y="118"/>
                        <a:pt x="195" y="64"/>
                        <a:pt x="195" y="10"/>
                      </a:cubicBezTo>
                      <a:cubicBezTo>
                        <a:pt x="211" y="0"/>
                        <a:pt x="245" y="7"/>
                        <a:pt x="269" y="5"/>
                      </a:cubicBezTo>
                      <a:close/>
                      <a:moveTo>
                        <a:pt x="153" y="428"/>
                      </a:moveTo>
                      <a:cubicBezTo>
                        <a:pt x="217" y="429"/>
                        <a:pt x="217" y="187"/>
                        <a:pt x="144" y="210"/>
                      </a:cubicBezTo>
                      <a:cubicBezTo>
                        <a:pt x="88" y="227"/>
                        <a:pt x="89" y="427"/>
                        <a:pt x="153" y="4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0" name="Freeform 359">
                  <a:extLst>
                    <a:ext uri="{FF2B5EF4-FFF2-40B4-BE49-F238E27FC236}">
                      <a16:creationId xmlns:a16="http://schemas.microsoft.com/office/drawing/2014/main" id="{A584F2B0-240D-4451-AC8A-C7C1974D5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3" y="3175"/>
                  <a:ext cx="484" cy="881"/>
                </a:xfrm>
                <a:custGeom>
                  <a:avLst/>
                  <a:gdLst>
                    <a:gd name="T0" fmla="*/ 13 w 374"/>
                    <a:gd name="T1" fmla="*/ 566 h 682"/>
                    <a:gd name="T2" fmla="*/ 22 w 374"/>
                    <a:gd name="T3" fmla="*/ 111 h 682"/>
                    <a:gd name="T4" fmla="*/ 13 w 374"/>
                    <a:gd name="T5" fmla="*/ 566 h 682"/>
                    <a:gd name="T6" fmla="*/ 87 w 374"/>
                    <a:gd name="T7" fmla="*/ 171 h 682"/>
                    <a:gd name="T8" fmla="*/ 87 w 374"/>
                    <a:gd name="T9" fmla="*/ 510 h 682"/>
                    <a:gd name="T10" fmla="*/ 87 w 374"/>
                    <a:gd name="T11" fmla="*/ 17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682">
                      <a:moveTo>
                        <a:pt x="13" y="566"/>
                      </a:moveTo>
                      <a:cubicBezTo>
                        <a:pt x="19" y="421"/>
                        <a:pt x="0" y="248"/>
                        <a:pt x="22" y="111"/>
                      </a:cubicBezTo>
                      <a:cubicBezTo>
                        <a:pt x="374" y="0"/>
                        <a:pt x="356" y="682"/>
                        <a:pt x="13" y="566"/>
                      </a:cubicBezTo>
                      <a:close/>
                      <a:moveTo>
                        <a:pt x="87" y="171"/>
                      </a:moveTo>
                      <a:cubicBezTo>
                        <a:pt x="79" y="273"/>
                        <a:pt x="79" y="408"/>
                        <a:pt x="87" y="510"/>
                      </a:cubicBezTo>
                      <a:cubicBezTo>
                        <a:pt x="252" y="535"/>
                        <a:pt x="225" y="99"/>
                        <a:pt x="87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1" name="Freeform 360">
                  <a:extLst>
                    <a:ext uri="{FF2B5EF4-FFF2-40B4-BE49-F238E27FC236}">
                      <a16:creationId xmlns:a16="http://schemas.microsoft.com/office/drawing/2014/main" id="{6DC63F34-AEFC-4335-8A46-15CE50F931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3" y="3312"/>
                  <a:ext cx="367" cy="601"/>
                </a:xfrm>
                <a:custGeom>
                  <a:avLst/>
                  <a:gdLst>
                    <a:gd name="T0" fmla="*/ 186 w 284"/>
                    <a:gd name="T1" fmla="*/ 0 h 465"/>
                    <a:gd name="T2" fmla="*/ 284 w 284"/>
                    <a:gd name="T3" fmla="*/ 465 h 465"/>
                    <a:gd name="T4" fmla="*/ 214 w 284"/>
                    <a:gd name="T5" fmla="*/ 465 h 465"/>
                    <a:gd name="T6" fmla="*/ 186 w 284"/>
                    <a:gd name="T7" fmla="*/ 344 h 465"/>
                    <a:gd name="T8" fmla="*/ 98 w 284"/>
                    <a:gd name="T9" fmla="*/ 344 h 465"/>
                    <a:gd name="T10" fmla="*/ 70 w 284"/>
                    <a:gd name="T11" fmla="*/ 465 h 465"/>
                    <a:gd name="T12" fmla="*/ 0 w 284"/>
                    <a:gd name="T13" fmla="*/ 465 h 465"/>
                    <a:gd name="T14" fmla="*/ 102 w 284"/>
                    <a:gd name="T15" fmla="*/ 0 h 465"/>
                    <a:gd name="T16" fmla="*/ 186 w 284"/>
                    <a:gd name="T17" fmla="*/ 0 h 465"/>
                    <a:gd name="T18" fmla="*/ 102 w 284"/>
                    <a:gd name="T19" fmla="*/ 284 h 465"/>
                    <a:gd name="T20" fmla="*/ 177 w 284"/>
                    <a:gd name="T21" fmla="*/ 284 h 465"/>
                    <a:gd name="T22" fmla="*/ 140 w 284"/>
                    <a:gd name="T23" fmla="*/ 7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4" h="465">
                      <a:moveTo>
                        <a:pt x="186" y="0"/>
                      </a:moveTo>
                      <a:cubicBezTo>
                        <a:pt x="220" y="154"/>
                        <a:pt x="250" y="311"/>
                        <a:pt x="284" y="465"/>
                      </a:cubicBezTo>
                      <a:cubicBezTo>
                        <a:pt x="260" y="465"/>
                        <a:pt x="237" y="465"/>
                        <a:pt x="214" y="465"/>
                      </a:cubicBezTo>
                      <a:cubicBezTo>
                        <a:pt x="201" y="429"/>
                        <a:pt x="197" y="382"/>
                        <a:pt x="186" y="344"/>
                      </a:cubicBezTo>
                      <a:cubicBezTo>
                        <a:pt x="157" y="344"/>
                        <a:pt x="127" y="344"/>
                        <a:pt x="98" y="344"/>
                      </a:cubicBezTo>
                      <a:cubicBezTo>
                        <a:pt x="83" y="379"/>
                        <a:pt x="79" y="424"/>
                        <a:pt x="70" y="465"/>
                      </a:cubicBezTo>
                      <a:cubicBezTo>
                        <a:pt x="47" y="465"/>
                        <a:pt x="23" y="465"/>
                        <a:pt x="0" y="465"/>
                      </a:cubicBezTo>
                      <a:cubicBezTo>
                        <a:pt x="31" y="306"/>
                        <a:pt x="67" y="154"/>
                        <a:pt x="102" y="0"/>
                      </a:cubicBezTo>
                      <a:cubicBezTo>
                        <a:pt x="130" y="0"/>
                        <a:pt x="158" y="0"/>
                        <a:pt x="186" y="0"/>
                      </a:cubicBezTo>
                      <a:close/>
                      <a:moveTo>
                        <a:pt x="102" y="284"/>
                      </a:moveTo>
                      <a:cubicBezTo>
                        <a:pt x="127" y="284"/>
                        <a:pt x="152" y="284"/>
                        <a:pt x="177" y="284"/>
                      </a:cubicBezTo>
                      <a:cubicBezTo>
                        <a:pt x="165" y="213"/>
                        <a:pt x="156" y="140"/>
                        <a:pt x="140" y="7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2" name="Freeform 361">
                  <a:extLst>
                    <a:ext uri="{FF2B5EF4-FFF2-40B4-BE49-F238E27FC236}">
                      <a16:creationId xmlns:a16="http://schemas.microsoft.com/office/drawing/2014/main" id="{3F1DD206-BCF3-467B-BBBD-D206AA390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29" y="3278"/>
                  <a:ext cx="394" cy="686"/>
                </a:xfrm>
                <a:custGeom>
                  <a:avLst/>
                  <a:gdLst>
                    <a:gd name="T0" fmla="*/ 167 w 305"/>
                    <a:gd name="T1" fmla="*/ 240 h 531"/>
                    <a:gd name="T2" fmla="*/ 237 w 305"/>
                    <a:gd name="T3" fmla="*/ 296 h 531"/>
                    <a:gd name="T4" fmla="*/ 0 w 305"/>
                    <a:gd name="T5" fmla="*/ 486 h 531"/>
                    <a:gd name="T6" fmla="*/ 0 w 305"/>
                    <a:gd name="T7" fmla="*/ 31 h 531"/>
                    <a:gd name="T8" fmla="*/ 228 w 305"/>
                    <a:gd name="T9" fmla="*/ 184 h 531"/>
                    <a:gd name="T10" fmla="*/ 167 w 305"/>
                    <a:gd name="T11" fmla="*/ 240 h 531"/>
                    <a:gd name="T12" fmla="*/ 74 w 305"/>
                    <a:gd name="T13" fmla="*/ 82 h 531"/>
                    <a:gd name="T14" fmla="*/ 79 w 305"/>
                    <a:gd name="T15" fmla="*/ 221 h 531"/>
                    <a:gd name="T16" fmla="*/ 74 w 305"/>
                    <a:gd name="T17" fmla="*/ 82 h 531"/>
                    <a:gd name="T18" fmla="*/ 74 w 305"/>
                    <a:gd name="T19" fmla="*/ 435 h 531"/>
                    <a:gd name="T20" fmla="*/ 74 w 305"/>
                    <a:gd name="T21" fmla="*/ 272 h 531"/>
                    <a:gd name="T22" fmla="*/ 74 w 305"/>
                    <a:gd name="T23" fmla="*/ 435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5" h="531">
                      <a:moveTo>
                        <a:pt x="167" y="240"/>
                      </a:moveTo>
                      <a:cubicBezTo>
                        <a:pt x="198" y="258"/>
                        <a:pt x="223" y="269"/>
                        <a:pt x="237" y="296"/>
                      </a:cubicBezTo>
                      <a:cubicBezTo>
                        <a:pt x="305" y="426"/>
                        <a:pt x="154" y="531"/>
                        <a:pt x="0" y="486"/>
                      </a:cubicBezTo>
                      <a:cubicBezTo>
                        <a:pt x="0" y="334"/>
                        <a:pt x="0" y="182"/>
                        <a:pt x="0" y="31"/>
                      </a:cubicBezTo>
                      <a:cubicBezTo>
                        <a:pt x="134" y="0"/>
                        <a:pt x="275" y="51"/>
                        <a:pt x="228" y="184"/>
                      </a:cubicBezTo>
                      <a:cubicBezTo>
                        <a:pt x="219" y="209"/>
                        <a:pt x="194" y="224"/>
                        <a:pt x="167" y="240"/>
                      </a:cubicBezTo>
                      <a:close/>
                      <a:moveTo>
                        <a:pt x="74" y="82"/>
                      </a:moveTo>
                      <a:cubicBezTo>
                        <a:pt x="77" y="127"/>
                        <a:pt x="69" y="184"/>
                        <a:pt x="79" y="221"/>
                      </a:cubicBezTo>
                      <a:cubicBezTo>
                        <a:pt x="178" y="245"/>
                        <a:pt x="194" y="47"/>
                        <a:pt x="74" y="82"/>
                      </a:cubicBezTo>
                      <a:close/>
                      <a:moveTo>
                        <a:pt x="74" y="435"/>
                      </a:moveTo>
                      <a:cubicBezTo>
                        <a:pt x="208" y="463"/>
                        <a:pt x="200" y="247"/>
                        <a:pt x="74" y="272"/>
                      </a:cubicBezTo>
                      <a:cubicBezTo>
                        <a:pt x="74" y="327"/>
                        <a:pt x="74" y="381"/>
                        <a:pt x="74" y="4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3" name="Freeform 362">
                  <a:extLst>
                    <a:ext uri="{FF2B5EF4-FFF2-40B4-BE49-F238E27FC236}">
                      <a16:creationId xmlns:a16="http://schemas.microsoft.com/office/drawing/2014/main" id="{AD2946F0-71C5-48D2-A245-EF1D9A709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" y="3372"/>
                  <a:ext cx="229" cy="595"/>
                </a:xfrm>
                <a:custGeom>
                  <a:avLst/>
                  <a:gdLst>
                    <a:gd name="T0" fmla="*/ 111 w 177"/>
                    <a:gd name="T1" fmla="*/ 79 h 460"/>
                    <a:gd name="T2" fmla="*/ 177 w 177"/>
                    <a:gd name="T3" fmla="*/ 83 h 460"/>
                    <a:gd name="T4" fmla="*/ 177 w 177"/>
                    <a:gd name="T5" fmla="*/ 134 h 460"/>
                    <a:gd name="T6" fmla="*/ 116 w 177"/>
                    <a:gd name="T7" fmla="*/ 134 h 460"/>
                    <a:gd name="T8" fmla="*/ 130 w 177"/>
                    <a:gd name="T9" fmla="*/ 357 h 460"/>
                    <a:gd name="T10" fmla="*/ 172 w 177"/>
                    <a:gd name="T11" fmla="*/ 357 h 460"/>
                    <a:gd name="T12" fmla="*/ 167 w 177"/>
                    <a:gd name="T13" fmla="*/ 418 h 460"/>
                    <a:gd name="T14" fmla="*/ 42 w 177"/>
                    <a:gd name="T15" fmla="*/ 139 h 460"/>
                    <a:gd name="T16" fmla="*/ 0 w 177"/>
                    <a:gd name="T17" fmla="*/ 134 h 460"/>
                    <a:gd name="T18" fmla="*/ 0 w 177"/>
                    <a:gd name="T19" fmla="*/ 83 h 460"/>
                    <a:gd name="T20" fmla="*/ 42 w 177"/>
                    <a:gd name="T21" fmla="*/ 79 h 460"/>
                    <a:gd name="T22" fmla="*/ 42 w 177"/>
                    <a:gd name="T23" fmla="*/ 23 h 460"/>
                    <a:gd name="T24" fmla="*/ 102 w 177"/>
                    <a:gd name="T25" fmla="*/ 0 h 460"/>
                    <a:gd name="T26" fmla="*/ 111 w 177"/>
                    <a:gd name="T27" fmla="*/ 79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7" h="460">
                      <a:moveTo>
                        <a:pt x="111" y="79"/>
                      </a:moveTo>
                      <a:cubicBezTo>
                        <a:pt x="125" y="88"/>
                        <a:pt x="155" y="81"/>
                        <a:pt x="177" y="83"/>
                      </a:cubicBezTo>
                      <a:cubicBezTo>
                        <a:pt x="177" y="100"/>
                        <a:pt x="177" y="117"/>
                        <a:pt x="177" y="134"/>
                      </a:cubicBezTo>
                      <a:cubicBezTo>
                        <a:pt x="156" y="134"/>
                        <a:pt x="136" y="134"/>
                        <a:pt x="116" y="134"/>
                      </a:cubicBezTo>
                      <a:cubicBezTo>
                        <a:pt x="112" y="199"/>
                        <a:pt x="98" y="314"/>
                        <a:pt x="130" y="357"/>
                      </a:cubicBezTo>
                      <a:cubicBezTo>
                        <a:pt x="149" y="362"/>
                        <a:pt x="151" y="359"/>
                        <a:pt x="172" y="357"/>
                      </a:cubicBezTo>
                      <a:cubicBezTo>
                        <a:pt x="170" y="377"/>
                        <a:pt x="176" y="405"/>
                        <a:pt x="167" y="418"/>
                      </a:cubicBezTo>
                      <a:cubicBezTo>
                        <a:pt x="5" y="460"/>
                        <a:pt x="45" y="270"/>
                        <a:pt x="42" y="139"/>
                      </a:cubicBezTo>
                      <a:cubicBezTo>
                        <a:pt x="37" y="128"/>
                        <a:pt x="13" y="137"/>
                        <a:pt x="0" y="134"/>
                      </a:cubicBezTo>
                      <a:cubicBezTo>
                        <a:pt x="0" y="117"/>
                        <a:pt x="0" y="100"/>
                        <a:pt x="0" y="83"/>
                      </a:cubicBezTo>
                      <a:cubicBezTo>
                        <a:pt x="15" y="82"/>
                        <a:pt x="34" y="86"/>
                        <a:pt x="42" y="79"/>
                      </a:cubicBezTo>
                      <a:cubicBezTo>
                        <a:pt x="42" y="60"/>
                        <a:pt x="42" y="41"/>
                        <a:pt x="42" y="23"/>
                      </a:cubicBezTo>
                      <a:cubicBezTo>
                        <a:pt x="62" y="15"/>
                        <a:pt x="85" y="10"/>
                        <a:pt x="102" y="0"/>
                      </a:cubicBezTo>
                      <a:cubicBezTo>
                        <a:pt x="123" y="8"/>
                        <a:pt x="106" y="55"/>
                        <a:pt x="111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4" name="Freeform 363">
                  <a:extLst>
                    <a:ext uri="{FF2B5EF4-FFF2-40B4-BE49-F238E27FC236}">
                      <a16:creationId xmlns:a16="http://schemas.microsoft.com/office/drawing/2014/main" id="{1DECEAB8-89EC-45A3-917B-13AB7E84C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1" y="3372"/>
                  <a:ext cx="229" cy="607"/>
                </a:xfrm>
                <a:custGeom>
                  <a:avLst/>
                  <a:gdLst>
                    <a:gd name="T0" fmla="*/ 112 w 177"/>
                    <a:gd name="T1" fmla="*/ 79 h 469"/>
                    <a:gd name="T2" fmla="*/ 177 w 177"/>
                    <a:gd name="T3" fmla="*/ 83 h 469"/>
                    <a:gd name="T4" fmla="*/ 177 w 177"/>
                    <a:gd name="T5" fmla="*/ 134 h 469"/>
                    <a:gd name="T6" fmla="*/ 116 w 177"/>
                    <a:gd name="T7" fmla="*/ 134 h 469"/>
                    <a:gd name="T8" fmla="*/ 167 w 177"/>
                    <a:gd name="T9" fmla="*/ 357 h 469"/>
                    <a:gd name="T10" fmla="*/ 172 w 177"/>
                    <a:gd name="T11" fmla="*/ 413 h 469"/>
                    <a:gd name="T12" fmla="*/ 37 w 177"/>
                    <a:gd name="T13" fmla="*/ 139 h 469"/>
                    <a:gd name="T14" fmla="*/ 0 w 177"/>
                    <a:gd name="T15" fmla="*/ 134 h 469"/>
                    <a:gd name="T16" fmla="*/ 0 w 177"/>
                    <a:gd name="T17" fmla="*/ 83 h 469"/>
                    <a:gd name="T18" fmla="*/ 37 w 177"/>
                    <a:gd name="T19" fmla="*/ 83 h 469"/>
                    <a:gd name="T20" fmla="*/ 37 w 177"/>
                    <a:gd name="T21" fmla="*/ 23 h 469"/>
                    <a:gd name="T22" fmla="*/ 102 w 177"/>
                    <a:gd name="T23" fmla="*/ 0 h 469"/>
                    <a:gd name="T24" fmla="*/ 112 w 177"/>
                    <a:gd name="T25" fmla="*/ 79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7" h="469">
                      <a:moveTo>
                        <a:pt x="112" y="79"/>
                      </a:moveTo>
                      <a:cubicBezTo>
                        <a:pt x="124" y="89"/>
                        <a:pt x="156" y="80"/>
                        <a:pt x="177" y="83"/>
                      </a:cubicBezTo>
                      <a:cubicBezTo>
                        <a:pt x="177" y="100"/>
                        <a:pt x="177" y="117"/>
                        <a:pt x="177" y="134"/>
                      </a:cubicBezTo>
                      <a:cubicBezTo>
                        <a:pt x="157" y="134"/>
                        <a:pt x="136" y="134"/>
                        <a:pt x="116" y="134"/>
                      </a:cubicBezTo>
                      <a:cubicBezTo>
                        <a:pt x="118" y="203"/>
                        <a:pt x="77" y="377"/>
                        <a:pt x="167" y="357"/>
                      </a:cubicBezTo>
                      <a:cubicBezTo>
                        <a:pt x="166" y="379"/>
                        <a:pt x="169" y="396"/>
                        <a:pt x="172" y="413"/>
                      </a:cubicBezTo>
                      <a:cubicBezTo>
                        <a:pt x="13" y="469"/>
                        <a:pt x="34" y="275"/>
                        <a:pt x="37" y="139"/>
                      </a:cubicBezTo>
                      <a:cubicBezTo>
                        <a:pt x="34" y="128"/>
                        <a:pt x="11" y="137"/>
                        <a:pt x="0" y="134"/>
                      </a:cubicBezTo>
                      <a:cubicBezTo>
                        <a:pt x="0" y="117"/>
                        <a:pt x="0" y="100"/>
                        <a:pt x="0" y="83"/>
                      </a:cubicBezTo>
                      <a:cubicBezTo>
                        <a:pt x="13" y="83"/>
                        <a:pt x="25" y="83"/>
                        <a:pt x="37" y="83"/>
                      </a:cubicBezTo>
                      <a:cubicBezTo>
                        <a:pt x="37" y="63"/>
                        <a:pt x="37" y="43"/>
                        <a:pt x="37" y="23"/>
                      </a:cubicBezTo>
                      <a:cubicBezTo>
                        <a:pt x="60" y="16"/>
                        <a:pt x="84" y="11"/>
                        <a:pt x="102" y="0"/>
                      </a:cubicBezTo>
                      <a:cubicBezTo>
                        <a:pt x="123" y="8"/>
                        <a:pt x="106" y="55"/>
                        <a:pt x="112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5" name="Freeform 364">
                  <a:extLst>
                    <a:ext uri="{FF2B5EF4-FFF2-40B4-BE49-F238E27FC236}">
                      <a16:creationId xmlns:a16="http://schemas.microsoft.com/office/drawing/2014/main" id="{C3825AB6-BE5C-4625-8B78-584DB2244F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5" y="3459"/>
                  <a:ext cx="394" cy="482"/>
                </a:xfrm>
                <a:custGeom>
                  <a:avLst/>
                  <a:gdLst>
                    <a:gd name="T0" fmla="*/ 270 w 305"/>
                    <a:gd name="T1" fmla="*/ 351 h 373"/>
                    <a:gd name="T2" fmla="*/ 210 w 305"/>
                    <a:gd name="T3" fmla="*/ 351 h 373"/>
                    <a:gd name="T4" fmla="*/ 205 w 305"/>
                    <a:gd name="T5" fmla="*/ 318 h 373"/>
                    <a:gd name="T6" fmla="*/ 75 w 305"/>
                    <a:gd name="T7" fmla="*/ 337 h 373"/>
                    <a:gd name="T8" fmla="*/ 196 w 305"/>
                    <a:gd name="T9" fmla="*/ 132 h 373"/>
                    <a:gd name="T10" fmla="*/ 80 w 305"/>
                    <a:gd name="T11" fmla="*/ 81 h 373"/>
                    <a:gd name="T12" fmla="*/ 71 w 305"/>
                    <a:gd name="T13" fmla="*/ 30 h 373"/>
                    <a:gd name="T14" fmla="*/ 229 w 305"/>
                    <a:gd name="T15" fmla="*/ 25 h 373"/>
                    <a:gd name="T16" fmla="*/ 270 w 305"/>
                    <a:gd name="T17" fmla="*/ 351 h 373"/>
                    <a:gd name="T18" fmla="*/ 154 w 305"/>
                    <a:gd name="T19" fmla="*/ 300 h 373"/>
                    <a:gd name="T20" fmla="*/ 196 w 305"/>
                    <a:gd name="T21" fmla="*/ 183 h 373"/>
                    <a:gd name="T22" fmla="*/ 154 w 305"/>
                    <a:gd name="T23" fmla="*/ 300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5" h="373">
                      <a:moveTo>
                        <a:pt x="270" y="351"/>
                      </a:moveTo>
                      <a:cubicBezTo>
                        <a:pt x="250" y="351"/>
                        <a:pt x="230" y="351"/>
                        <a:pt x="210" y="351"/>
                      </a:cubicBezTo>
                      <a:cubicBezTo>
                        <a:pt x="204" y="345"/>
                        <a:pt x="205" y="331"/>
                        <a:pt x="205" y="318"/>
                      </a:cubicBezTo>
                      <a:cubicBezTo>
                        <a:pt x="178" y="348"/>
                        <a:pt x="117" y="373"/>
                        <a:pt x="75" y="337"/>
                      </a:cubicBezTo>
                      <a:cubicBezTo>
                        <a:pt x="0" y="271"/>
                        <a:pt x="73" y="108"/>
                        <a:pt x="196" y="132"/>
                      </a:cubicBezTo>
                      <a:cubicBezTo>
                        <a:pt x="206" y="56"/>
                        <a:pt x="126" y="53"/>
                        <a:pt x="80" y="81"/>
                      </a:cubicBezTo>
                      <a:cubicBezTo>
                        <a:pt x="80" y="61"/>
                        <a:pt x="69" y="52"/>
                        <a:pt x="71" y="30"/>
                      </a:cubicBezTo>
                      <a:cubicBezTo>
                        <a:pt x="123" y="7"/>
                        <a:pt x="192" y="0"/>
                        <a:pt x="229" y="25"/>
                      </a:cubicBezTo>
                      <a:cubicBezTo>
                        <a:pt x="305" y="77"/>
                        <a:pt x="254" y="245"/>
                        <a:pt x="270" y="351"/>
                      </a:cubicBezTo>
                      <a:close/>
                      <a:moveTo>
                        <a:pt x="154" y="300"/>
                      </a:moveTo>
                      <a:cubicBezTo>
                        <a:pt x="200" y="300"/>
                        <a:pt x="198" y="241"/>
                        <a:pt x="196" y="183"/>
                      </a:cubicBezTo>
                      <a:cubicBezTo>
                        <a:pt x="106" y="158"/>
                        <a:pt x="91" y="299"/>
                        <a:pt x="154" y="3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6" name="Freeform 365">
                  <a:extLst>
                    <a:ext uri="{FF2B5EF4-FFF2-40B4-BE49-F238E27FC236}">
                      <a16:creationId xmlns:a16="http://schemas.microsoft.com/office/drawing/2014/main" id="{9012B2E8-62C1-4554-BA1B-9D2A6E64AE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17" y="3472"/>
                  <a:ext cx="445" cy="534"/>
                </a:xfrm>
                <a:custGeom>
                  <a:avLst/>
                  <a:gdLst>
                    <a:gd name="T0" fmla="*/ 301 w 344"/>
                    <a:gd name="T1" fmla="*/ 341 h 413"/>
                    <a:gd name="T2" fmla="*/ 236 w 344"/>
                    <a:gd name="T3" fmla="*/ 341 h 413"/>
                    <a:gd name="T4" fmla="*/ 232 w 344"/>
                    <a:gd name="T5" fmla="*/ 313 h 413"/>
                    <a:gd name="T6" fmla="*/ 106 w 344"/>
                    <a:gd name="T7" fmla="*/ 160 h 413"/>
                    <a:gd name="T8" fmla="*/ 222 w 344"/>
                    <a:gd name="T9" fmla="*/ 122 h 413"/>
                    <a:gd name="T10" fmla="*/ 115 w 344"/>
                    <a:gd name="T11" fmla="*/ 71 h 413"/>
                    <a:gd name="T12" fmla="*/ 97 w 344"/>
                    <a:gd name="T13" fmla="*/ 20 h 413"/>
                    <a:gd name="T14" fmla="*/ 190 w 344"/>
                    <a:gd name="T15" fmla="*/ 2 h 413"/>
                    <a:gd name="T16" fmla="*/ 301 w 344"/>
                    <a:gd name="T17" fmla="*/ 341 h 413"/>
                    <a:gd name="T18" fmla="*/ 185 w 344"/>
                    <a:gd name="T19" fmla="*/ 290 h 413"/>
                    <a:gd name="T20" fmla="*/ 222 w 344"/>
                    <a:gd name="T21" fmla="*/ 173 h 413"/>
                    <a:gd name="T22" fmla="*/ 185 w 344"/>
                    <a:gd name="T23" fmla="*/ 290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4" h="413">
                      <a:moveTo>
                        <a:pt x="301" y="341"/>
                      </a:moveTo>
                      <a:cubicBezTo>
                        <a:pt x="280" y="341"/>
                        <a:pt x="258" y="341"/>
                        <a:pt x="236" y="341"/>
                      </a:cubicBezTo>
                      <a:cubicBezTo>
                        <a:pt x="240" y="327"/>
                        <a:pt x="228" y="327"/>
                        <a:pt x="232" y="313"/>
                      </a:cubicBezTo>
                      <a:cubicBezTo>
                        <a:pt x="158" y="413"/>
                        <a:pt x="0" y="260"/>
                        <a:pt x="106" y="160"/>
                      </a:cubicBezTo>
                      <a:cubicBezTo>
                        <a:pt x="137" y="131"/>
                        <a:pt x="174" y="129"/>
                        <a:pt x="222" y="122"/>
                      </a:cubicBezTo>
                      <a:cubicBezTo>
                        <a:pt x="236" y="49"/>
                        <a:pt x="154" y="40"/>
                        <a:pt x="115" y="71"/>
                      </a:cubicBezTo>
                      <a:cubicBezTo>
                        <a:pt x="101" y="63"/>
                        <a:pt x="101" y="39"/>
                        <a:pt x="97" y="20"/>
                      </a:cubicBezTo>
                      <a:cubicBezTo>
                        <a:pt x="128" y="5"/>
                        <a:pt x="165" y="0"/>
                        <a:pt x="190" y="2"/>
                      </a:cubicBezTo>
                      <a:cubicBezTo>
                        <a:pt x="344" y="8"/>
                        <a:pt x="281" y="193"/>
                        <a:pt x="301" y="341"/>
                      </a:cubicBezTo>
                      <a:close/>
                      <a:moveTo>
                        <a:pt x="185" y="290"/>
                      </a:moveTo>
                      <a:cubicBezTo>
                        <a:pt x="231" y="288"/>
                        <a:pt x="222" y="230"/>
                        <a:pt x="222" y="173"/>
                      </a:cubicBezTo>
                      <a:cubicBezTo>
                        <a:pt x="131" y="152"/>
                        <a:pt x="119" y="292"/>
                        <a:pt x="185" y="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7" name="Freeform 366">
                  <a:extLst>
                    <a:ext uri="{FF2B5EF4-FFF2-40B4-BE49-F238E27FC236}">
                      <a16:creationId xmlns:a16="http://schemas.microsoft.com/office/drawing/2014/main" id="{61D29B7D-E260-417B-A8AC-5CEA719C9D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5" y="3424"/>
                  <a:ext cx="449" cy="774"/>
                </a:xfrm>
                <a:custGeom>
                  <a:avLst/>
                  <a:gdLst>
                    <a:gd name="T0" fmla="*/ 218 w 347"/>
                    <a:gd name="T1" fmla="*/ 76 h 599"/>
                    <a:gd name="T2" fmla="*/ 227 w 347"/>
                    <a:gd name="T3" fmla="*/ 43 h 599"/>
                    <a:gd name="T4" fmla="*/ 288 w 347"/>
                    <a:gd name="T5" fmla="*/ 43 h 599"/>
                    <a:gd name="T6" fmla="*/ 69 w 347"/>
                    <a:gd name="T7" fmla="*/ 499 h 599"/>
                    <a:gd name="T8" fmla="*/ 83 w 347"/>
                    <a:gd name="T9" fmla="*/ 443 h 599"/>
                    <a:gd name="T10" fmla="*/ 213 w 347"/>
                    <a:gd name="T11" fmla="*/ 345 h 599"/>
                    <a:gd name="T12" fmla="*/ 172 w 347"/>
                    <a:gd name="T13" fmla="*/ 373 h 599"/>
                    <a:gd name="T14" fmla="*/ 186 w 347"/>
                    <a:gd name="T15" fmla="*/ 39 h 599"/>
                    <a:gd name="T16" fmla="*/ 218 w 347"/>
                    <a:gd name="T17" fmla="*/ 76 h 599"/>
                    <a:gd name="T18" fmla="*/ 176 w 347"/>
                    <a:gd name="T19" fmla="*/ 317 h 599"/>
                    <a:gd name="T20" fmla="*/ 195 w 347"/>
                    <a:gd name="T21" fmla="*/ 104 h 599"/>
                    <a:gd name="T22" fmla="*/ 176 w 347"/>
                    <a:gd name="T23" fmla="*/ 317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7" h="599">
                      <a:moveTo>
                        <a:pt x="218" y="76"/>
                      </a:moveTo>
                      <a:cubicBezTo>
                        <a:pt x="229" y="73"/>
                        <a:pt x="217" y="47"/>
                        <a:pt x="227" y="43"/>
                      </a:cubicBezTo>
                      <a:cubicBezTo>
                        <a:pt x="247" y="43"/>
                        <a:pt x="268" y="43"/>
                        <a:pt x="288" y="43"/>
                      </a:cubicBezTo>
                      <a:cubicBezTo>
                        <a:pt x="283" y="258"/>
                        <a:pt x="347" y="599"/>
                        <a:pt x="69" y="499"/>
                      </a:cubicBezTo>
                      <a:cubicBezTo>
                        <a:pt x="76" y="482"/>
                        <a:pt x="80" y="463"/>
                        <a:pt x="83" y="443"/>
                      </a:cubicBezTo>
                      <a:cubicBezTo>
                        <a:pt x="157" y="475"/>
                        <a:pt x="230" y="443"/>
                        <a:pt x="213" y="345"/>
                      </a:cubicBezTo>
                      <a:cubicBezTo>
                        <a:pt x="204" y="349"/>
                        <a:pt x="189" y="369"/>
                        <a:pt x="172" y="373"/>
                      </a:cubicBezTo>
                      <a:cubicBezTo>
                        <a:pt x="6" y="408"/>
                        <a:pt x="0" y="0"/>
                        <a:pt x="186" y="39"/>
                      </a:cubicBezTo>
                      <a:cubicBezTo>
                        <a:pt x="198" y="49"/>
                        <a:pt x="212" y="58"/>
                        <a:pt x="218" y="76"/>
                      </a:cubicBezTo>
                      <a:close/>
                      <a:moveTo>
                        <a:pt x="176" y="317"/>
                      </a:moveTo>
                      <a:cubicBezTo>
                        <a:pt x="234" y="312"/>
                        <a:pt x="221" y="146"/>
                        <a:pt x="195" y="104"/>
                      </a:cubicBezTo>
                      <a:cubicBezTo>
                        <a:pt x="89" y="74"/>
                        <a:pt x="101" y="325"/>
                        <a:pt x="176" y="3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8" name="Freeform 367">
                  <a:extLst>
                    <a:ext uri="{FF2B5EF4-FFF2-40B4-BE49-F238E27FC236}">
                      <a16:creationId xmlns:a16="http://schemas.microsoft.com/office/drawing/2014/main" id="{CB229868-0A24-4F51-ABE2-B2E8A4128E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43" y="3409"/>
                  <a:ext cx="429" cy="515"/>
                </a:xfrm>
                <a:custGeom>
                  <a:avLst/>
                  <a:gdLst>
                    <a:gd name="T0" fmla="*/ 132 w 332"/>
                    <a:gd name="T1" fmla="*/ 55 h 399"/>
                    <a:gd name="T2" fmla="*/ 165 w 332"/>
                    <a:gd name="T3" fmla="*/ 394 h 399"/>
                    <a:gd name="T4" fmla="*/ 132 w 332"/>
                    <a:gd name="T5" fmla="*/ 55 h 399"/>
                    <a:gd name="T6" fmla="*/ 165 w 332"/>
                    <a:gd name="T7" fmla="*/ 339 h 399"/>
                    <a:gd name="T8" fmla="*/ 151 w 332"/>
                    <a:gd name="T9" fmla="*/ 111 h 399"/>
                    <a:gd name="T10" fmla="*/ 165 w 332"/>
                    <a:gd name="T11" fmla="*/ 339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2" h="399">
                      <a:moveTo>
                        <a:pt x="132" y="55"/>
                      </a:moveTo>
                      <a:cubicBezTo>
                        <a:pt x="328" y="0"/>
                        <a:pt x="332" y="390"/>
                        <a:pt x="165" y="394"/>
                      </a:cubicBezTo>
                      <a:cubicBezTo>
                        <a:pt x="14" y="399"/>
                        <a:pt x="0" y="92"/>
                        <a:pt x="132" y="55"/>
                      </a:cubicBezTo>
                      <a:close/>
                      <a:moveTo>
                        <a:pt x="165" y="339"/>
                      </a:moveTo>
                      <a:cubicBezTo>
                        <a:pt x="233" y="336"/>
                        <a:pt x="224" y="85"/>
                        <a:pt x="151" y="111"/>
                      </a:cubicBezTo>
                      <a:cubicBezTo>
                        <a:pt x="99" y="130"/>
                        <a:pt x="103" y="341"/>
                        <a:pt x="165" y="3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09" name="Freeform 368">
                  <a:extLst>
                    <a:ext uri="{FF2B5EF4-FFF2-40B4-BE49-F238E27FC236}">
                      <a16:creationId xmlns:a16="http://schemas.microsoft.com/office/drawing/2014/main" id="{D757AF0E-C6A0-4118-8ACD-BBED25AA9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3464"/>
                  <a:ext cx="198" cy="449"/>
                </a:xfrm>
                <a:custGeom>
                  <a:avLst/>
                  <a:gdLst>
                    <a:gd name="T0" fmla="*/ 153 w 153"/>
                    <a:gd name="T1" fmla="*/ 8 h 347"/>
                    <a:gd name="T2" fmla="*/ 153 w 153"/>
                    <a:gd name="T3" fmla="*/ 77 h 347"/>
                    <a:gd name="T4" fmla="*/ 74 w 153"/>
                    <a:gd name="T5" fmla="*/ 347 h 347"/>
                    <a:gd name="T6" fmla="*/ 5 w 153"/>
                    <a:gd name="T7" fmla="*/ 347 h 347"/>
                    <a:gd name="T8" fmla="*/ 0 w 153"/>
                    <a:gd name="T9" fmla="*/ 12 h 347"/>
                    <a:gd name="T10" fmla="*/ 65 w 153"/>
                    <a:gd name="T11" fmla="*/ 12 h 347"/>
                    <a:gd name="T12" fmla="*/ 70 w 153"/>
                    <a:gd name="T13" fmla="*/ 59 h 347"/>
                    <a:gd name="T14" fmla="*/ 153 w 153"/>
                    <a:gd name="T15" fmla="*/ 8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347">
                      <a:moveTo>
                        <a:pt x="153" y="8"/>
                      </a:moveTo>
                      <a:cubicBezTo>
                        <a:pt x="153" y="31"/>
                        <a:pt x="153" y="54"/>
                        <a:pt x="153" y="77"/>
                      </a:cubicBezTo>
                      <a:cubicBezTo>
                        <a:pt x="37" y="77"/>
                        <a:pt x="84" y="241"/>
                        <a:pt x="74" y="347"/>
                      </a:cubicBezTo>
                      <a:cubicBezTo>
                        <a:pt x="51" y="347"/>
                        <a:pt x="28" y="347"/>
                        <a:pt x="5" y="347"/>
                      </a:cubicBezTo>
                      <a:cubicBezTo>
                        <a:pt x="2" y="236"/>
                        <a:pt x="10" y="115"/>
                        <a:pt x="0" y="12"/>
                      </a:cubicBezTo>
                      <a:cubicBezTo>
                        <a:pt x="22" y="12"/>
                        <a:pt x="43" y="12"/>
                        <a:pt x="65" y="12"/>
                      </a:cubicBezTo>
                      <a:cubicBezTo>
                        <a:pt x="62" y="33"/>
                        <a:pt x="71" y="40"/>
                        <a:pt x="70" y="59"/>
                      </a:cubicBezTo>
                      <a:cubicBezTo>
                        <a:pt x="88" y="32"/>
                        <a:pt x="101" y="0"/>
                        <a:pt x="15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0" name="Freeform 369">
                  <a:extLst>
                    <a:ext uri="{FF2B5EF4-FFF2-40B4-BE49-F238E27FC236}">
                      <a16:creationId xmlns:a16="http://schemas.microsoft.com/office/drawing/2014/main" id="{5523B3D7-6B42-470E-95C8-BE81D29302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00" y="3393"/>
                  <a:ext cx="440" cy="640"/>
                </a:xfrm>
                <a:custGeom>
                  <a:avLst/>
                  <a:gdLst>
                    <a:gd name="T0" fmla="*/ 120 w 340"/>
                    <a:gd name="T1" fmla="*/ 67 h 495"/>
                    <a:gd name="T2" fmla="*/ 102 w 340"/>
                    <a:gd name="T3" fmla="*/ 397 h 495"/>
                    <a:gd name="T4" fmla="*/ 120 w 340"/>
                    <a:gd name="T5" fmla="*/ 67 h 495"/>
                    <a:gd name="T6" fmla="*/ 158 w 340"/>
                    <a:gd name="T7" fmla="*/ 351 h 495"/>
                    <a:gd name="T8" fmla="*/ 139 w 340"/>
                    <a:gd name="T9" fmla="*/ 123 h 495"/>
                    <a:gd name="T10" fmla="*/ 158 w 340"/>
                    <a:gd name="T11" fmla="*/ 351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0" h="495">
                      <a:moveTo>
                        <a:pt x="120" y="67"/>
                      </a:moveTo>
                      <a:cubicBezTo>
                        <a:pt x="340" y="0"/>
                        <a:pt x="312" y="495"/>
                        <a:pt x="102" y="397"/>
                      </a:cubicBezTo>
                      <a:cubicBezTo>
                        <a:pt x="6" y="353"/>
                        <a:pt x="0" y="94"/>
                        <a:pt x="120" y="67"/>
                      </a:cubicBezTo>
                      <a:close/>
                      <a:moveTo>
                        <a:pt x="158" y="351"/>
                      </a:moveTo>
                      <a:cubicBezTo>
                        <a:pt x="218" y="343"/>
                        <a:pt x="215" y="95"/>
                        <a:pt x="139" y="123"/>
                      </a:cubicBezTo>
                      <a:cubicBezTo>
                        <a:pt x="87" y="142"/>
                        <a:pt x="90" y="359"/>
                        <a:pt x="158" y="3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1" name="Freeform 370">
                  <a:extLst>
                    <a:ext uri="{FF2B5EF4-FFF2-40B4-BE49-F238E27FC236}">
                      <a16:creationId xmlns:a16="http://schemas.microsoft.com/office/drawing/2014/main" id="{A0AF6FD6-B7D9-4303-88A7-2710565C98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94" y="3462"/>
                  <a:ext cx="346" cy="484"/>
                </a:xfrm>
                <a:custGeom>
                  <a:avLst/>
                  <a:gdLst>
                    <a:gd name="T0" fmla="*/ 230 w 268"/>
                    <a:gd name="T1" fmla="*/ 349 h 375"/>
                    <a:gd name="T2" fmla="*/ 165 w 268"/>
                    <a:gd name="T3" fmla="*/ 349 h 375"/>
                    <a:gd name="T4" fmla="*/ 160 w 268"/>
                    <a:gd name="T5" fmla="*/ 321 h 375"/>
                    <a:gd name="T6" fmla="*/ 2 w 268"/>
                    <a:gd name="T7" fmla="*/ 256 h 375"/>
                    <a:gd name="T8" fmla="*/ 151 w 268"/>
                    <a:gd name="T9" fmla="*/ 130 h 375"/>
                    <a:gd name="T10" fmla="*/ 39 w 268"/>
                    <a:gd name="T11" fmla="*/ 79 h 375"/>
                    <a:gd name="T12" fmla="*/ 25 w 268"/>
                    <a:gd name="T13" fmla="*/ 28 h 375"/>
                    <a:gd name="T14" fmla="*/ 156 w 268"/>
                    <a:gd name="T15" fmla="*/ 10 h 375"/>
                    <a:gd name="T16" fmla="*/ 230 w 268"/>
                    <a:gd name="T17" fmla="*/ 349 h 375"/>
                    <a:gd name="T18" fmla="*/ 109 w 268"/>
                    <a:gd name="T19" fmla="*/ 298 h 375"/>
                    <a:gd name="T20" fmla="*/ 156 w 268"/>
                    <a:gd name="T21" fmla="*/ 181 h 375"/>
                    <a:gd name="T22" fmla="*/ 109 w 268"/>
                    <a:gd name="T23" fmla="*/ 298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8" h="375">
                      <a:moveTo>
                        <a:pt x="230" y="349"/>
                      </a:moveTo>
                      <a:cubicBezTo>
                        <a:pt x="208" y="349"/>
                        <a:pt x="187" y="349"/>
                        <a:pt x="165" y="349"/>
                      </a:cubicBezTo>
                      <a:cubicBezTo>
                        <a:pt x="168" y="335"/>
                        <a:pt x="157" y="335"/>
                        <a:pt x="160" y="321"/>
                      </a:cubicBezTo>
                      <a:cubicBezTo>
                        <a:pt x="114" y="375"/>
                        <a:pt x="4" y="354"/>
                        <a:pt x="2" y="256"/>
                      </a:cubicBezTo>
                      <a:cubicBezTo>
                        <a:pt x="0" y="176"/>
                        <a:pt x="69" y="130"/>
                        <a:pt x="151" y="130"/>
                      </a:cubicBezTo>
                      <a:cubicBezTo>
                        <a:pt x="164" y="53"/>
                        <a:pt x="82" y="52"/>
                        <a:pt x="39" y="79"/>
                      </a:cubicBezTo>
                      <a:cubicBezTo>
                        <a:pt x="34" y="63"/>
                        <a:pt x="28" y="48"/>
                        <a:pt x="25" y="28"/>
                      </a:cubicBezTo>
                      <a:cubicBezTo>
                        <a:pt x="62" y="14"/>
                        <a:pt x="115" y="0"/>
                        <a:pt x="156" y="10"/>
                      </a:cubicBezTo>
                      <a:cubicBezTo>
                        <a:pt x="268" y="35"/>
                        <a:pt x="208" y="230"/>
                        <a:pt x="230" y="349"/>
                      </a:cubicBezTo>
                      <a:close/>
                      <a:moveTo>
                        <a:pt x="109" y="298"/>
                      </a:moveTo>
                      <a:cubicBezTo>
                        <a:pt x="158" y="301"/>
                        <a:pt x="157" y="239"/>
                        <a:pt x="156" y="181"/>
                      </a:cubicBezTo>
                      <a:cubicBezTo>
                        <a:pt x="65" y="160"/>
                        <a:pt x="47" y="293"/>
                        <a:pt x="109" y="2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2" name="Freeform 371">
                  <a:extLst>
                    <a:ext uri="{FF2B5EF4-FFF2-40B4-BE49-F238E27FC236}">
                      <a16:creationId xmlns:a16="http://schemas.microsoft.com/office/drawing/2014/main" id="{9D932E96-AA34-4EF2-9CD9-0A631CC99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3" y="3378"/>
                  <a:ext cx="340" cy="630"/>
                </a:xfrm>
                <a:custGeom>
                  <a:avLst/>
                  <a:gdLst>
                    <a:gd name="T0" fmla="*/ 262 w 263"/>
                    <a:gd name="T1" fmla="*/ 79 h 488"/>
                    <a:gd name="T2" fmla="*/ 253 w 263"/>
                    <a:gd name="T3" fmla="*/ 140 h 488"/>
                    <a:gd name="T4" fmla="*/ 253 w 263"/>
                    <a:gd name="T5" fmla="*/ 349 h 488"/>
                    <a:gd name="T6" fmla="*/ 258 w 263"/>
                    <a:gd name="T7" fmla="*/ 409 h 488"/>
                    <a:gd name="T8" fmla="*/ 262 w 263"/>
                    <a:gd name="T9" fmla="*/ 79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88">
                      <a:moveTo>
                        <a:pt x="262" y="79"/>
                      </a:moveTo>
                      <a:cubicBezTo>
                        <a:pt x="263" y="103"/>
                        <a:pt x="253" y="116"/>
                        <a:pt x="253" y="140"/>
                      </a:cubicBezTo>
                      <a:cubicBezTo>
                        <a:pt x="98" y="88"/>
                        <a:pt x="113" y="412"/>
                        <a:pt x="253" y="349"/>
                      </a:cubicBezTo>
                      <a:cubicBezTo>
                        <a:pt x="250" y="373"/>
                        <a:pt x="261" y="384"/>
                        <a:pt x="258" y="409"/>
                      </a:cubicBezTo>
                      <a:cubicBezTo>
                        <a:pt x="0" y="488"/>
                        <a:pt x="16" y="0"/>
                        <a:pt x="262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3" name="Freeform 372">
                  <a:extLst>
                    <a:ext uri="{FF2B5EF4-FFF2-40B4-BE49-F238E27FC236}">
                      <a16:creationId xmlns:a16="http://schemas.microsoft.com/office/drawing/2014/main" id="{7E368E09-5383-4E5A-9986-6699CB537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6" y="3445"/>
                  <a:ext cx="303" cy="517"/>
                </a:xfrm>
                <a:custGeom>
                  <a:avLst/>
                  <a:gdLst>
                    <a:gd name="T0" fmla="*/ 191 w 234"/>
                    <a:gd name="T1" fmla="*/ 36 h 400"/>
                    <a:gd name="T2" fmla="*/ 177 w 234"/>
                    <a:gd name="T3" fmla="*/ 88 h 400"/>
                    <a:gd name="T4" fmla="*/ 93 w 234"/>
                    <a:gd name="T5" fmla="*/ 111 h 400"/>
                    <a:gd name="T6" fmla="*/ 196 w 234"/>
                    <a:gd name="T7" fmla="*/ 218 h 400"/>
                    <a:gd name="T8" fmla="*/ 24 w 234"/>
                    <a:gd name="T9" fmla="*/ 348 h 400"/>
                    <a:gd name="T10" fmla="*/ 33 w 234"/>
                    <a:gd name="T11" fmla="*/ 292 h 400"/>
                    <a:gd name="T12" fmla="*/ 135 w 234"/>
                    <a:gd name="T13" fmla="*/ 273 h 400"/>
                    <a:gd name="T14" fmla="*/ 28 w 234"/>
                    <a:gd name="T15" fmla="*/ 88 h 400"/>
                    <a:gd name="T16" fmla="*/ 191 w 234"/>
                    <a:gd name="T17" fmla="*/ 3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4" h="400">
                      <a:moveTo>
                        <a:pt x="191" y="36"/>
                      </a:moveTo>
                      <a:cubicBezTo>
                        <a:pt x="189" y="56"/>
                        <a:pt x="182" y="71"/>
                        <a:pt x="177" y="88"/>
                      </a:cubicBezTo>
                      <a:cubicBezTo>
                        <a:pt x="151" y="73"/>
                        <a:pt x="96" y="67"/>
                        <a:pt x="93" y="111"/>
                      </a:cubicBezTo>
                      <a:cubicBezTo>
                        <a:pt x="90" y="158"/>
                        <a:pt x="177" y="169"/>
                        <a:pt x="196" y="218"/>
                      </a:cubicBezTo>
                      <a:cubicBezTo>
                        <a:pt x="234" y="319"/>
                        <a:pt x="138" y="400"/>
                        <a:pt x="24" y="348"/>
                      </a:cubicBezTo>
                      <a:cubicBezTo>
                        <a:pt x="16" y="334"/>
                        <a:pt x="34" y="314"/>
                        <a:pt x="33" y="292"/>
                      </a:cubicBezTo>
                      <a:cubicBezTo>
                        <a:pt x="70" y="309"/>
                        <a:pt x="130" y="321"/>
                        <a:pt x="135" y="273"/>
                      </a:cubicBezTo>
                      <a:cubicBezTo>
                        <a:pt x="143" y="207"/>
                        <a:pt x="0" y="205"/>
                        <a:pt x="28" y="88"/>
                      </a:cubicBezTo>
                      <a:cubicBezTo>
                        <a:pt x="41" y="34"/>
                        <a:pt x="117" y="0"/>
                        <a:pt x="19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4" name="Freeform 373">
                  <a:extLst>
                    <a:ext uri="{FF2B5EF4-FFF2-40B4-BE49-F238E27FC236}">
                      <a16:creationId xmlns:a16="http://schemas.microsoft.com/office/drawing/2014/main" id="{E9148467-7A45-462E-86F7-11DC4960F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4" y="3458"/>
                  <a:ext cx="351" cy="461"/>
                </a:xfrm>
                <a:custGeom>
                  <a:avLst/>
                  <a:gdLst>
                    <a:gd name="T0" fmla="*/ 232 w 271"/>
                    <a:gd name="T1" fmla="*/ 352 h 357"/>
                    <a:gd name="T2" fmla="*/ 158 w 271"/>
                    <a:gd name="T3" fmla="*/ 347 h 357"/>
                    <a:gd name="T4" fmla="*/ 125 w 271"/>
                    <a:gd name="T5" fmla="*/ 73 h 357"/>
                    <a:gd name="T6" fmla="*/ 79 w 271"/>
                    <a:gd name="T7" fmla="*/ 347 h 357"/>
                    <a:gd name="T8" fmla="*/ 5 w 271"/>
                    <a:gd name="T9" fmla="*/ 352 h 357"/>
                    <a:gd name="T10" fmla="*/ 0 w 271"/>
                    <a:gd name="T11" fmla="*/ 17 h 357"/>
                    <a:gd name="T12" fmla="*/ 56 w 271"/>
                    <a:gd name="T13" fmla="*/ 17 h 357"/>
                    <a:gd name="T14" fmla="*/ 65 w 271"/>
                    <a:gd name="T15" fmla="*/ 50 h 357"/>
                    <a:gd name="T16" fmla="*/ 186 w 271"/>
                    <a:gd name="T17" fmla="*/ 17 h 357"/>
                    <a:gd name="T18" fmla="*/ 232 w 271"/>
                    <a:gd name="T19" fmla="*/ 352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1" h="357">
                      <a:moveTo>
                        <a:pt x="232" y="352"/>
                      </a:moveTo>
                      <a:cubicBezTo>
                        <a:pt x="208" y="349"/>
                        <a:pt x="175" y="357"/>
                        <a:pt x="158" y="347"/>
                      </a:cubicBezTo>
                      <a:cubicBezTo>
                        <a:pt x="140" y="269"/>
                        <a:pt x="196" y="81"/>
                        <a:pt x="125" y="73"/>
                      </a:cubicBezTo>
                      <a:cubicBezTo>
                        <a:pt x="41" y="64"/>
                        <a:pt x="93" y="265"/>
                        <a:pt x="79" y="347"/>
                      </a:cubicBezTo>
                      <a:cubicBezTo>
                        <a:pt x="62" y="357"/>
                        <a:pt x="29" y="349"/>
                        <a:pt x="5" y="352"/>
                      </a:cubicBezTo>
                      <a:cubicBezTo>
                        <a:pt x="3" y="240"/>
                        <a:pt x="9" y="121"/>
                        <a:pt x="0" y="17"/>
                      </a:cubicBezTo>
                      <a:cubicBezTo>
                        <a:pt x="19" y="17"/>
                        <a:pt x="37" y="17"/>
                        <a:pt x="56" y="17"/>
                      </a:cubicBezTo>
                      <a:cubicBezTo>
                        <a:pt x="73" y="13"/>
                        <a:pt x="62" y="39"/>
                        <a:pt x="65" y="50"/>
                      </a:cubicBezTo>
                      <a:cubicBezTo>
                        <a:pt x="94" y="19"/>
                        <a:pt x="146" y="0"/>
                        <a:pt x="186" y="17"/>
                      </a:cubicBezTo>
                      <a:cubicBezTo>
                        <a:pt x="271" y="53"/>
                        <a:pt x="217" y="247"/>
                        <a:pt x="232" y="3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5" name="Freeform 374">
                  <a:extLst>
                    <a:ext uri="{FF2B5EF4-FFF2-40B4-BE49-F238E27FC236}">
                      <a16:creationId xmlns:a16="http://schemas.microsoft.com/office/drawing/2014/main" id="{AB34BB1B-C9D7-44AD-9E61-9828FC86E7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04" y="3428"/>
                  <a:ext cx="423" cy="675"/>
                </a:xfrm>
                <a:custGeom>
                  <a:avLst/>
                  <a:gdLst>
                    <a:gd name="T0" fmla="*/ 216 w 327"/>
                    <a:gd name="T1" fmla="*/ 73 h 522"/>
                    <a:gd name="T2" fmla="*/ 226 w 327"/>
                    <a:gd name="T3" fmla="*/ 40 h 522"/>
                    <a:gd name="T4" fmla="*/ 291 w 327"/>
                    <a:gd name="T5" fmla="*/ 40 h 522"/>
                    <a:gd name="T6" fmla="*/ 263 w 327"/>
                    <a:gd name="T7" fmla="*/ 463 h 522"/>
                    <a:gd name="T8" fmla="*/ 72 w 327"/>
                    <a:gd name="T9" fmla="*/ 496 h 522"/>
                    <a:gd name="T10" fmla="*/ 86 w 327"/>
                    <a:gd name="T11" fmla="*/ 440 h 522"/>
                    <a:gd name="T12" fmla="*/ 216 w 327"/>
                    <a:gd name="T13" fmla="*/ 342 h 522"/>
                    <a:gd name="T14" fmla="*/ 170 w 327"/>
                    <a:gd name="T15" fmla="*/ 370 h 522"/>
                    <a:gd name="T16" fmla="*/ 184 w 327"/>
                    <a:gd name="T17" fmla="*/ 36 h 522"/>
                    <a:gd name="T18" fmla="*/ 216 w 327"/>
                    <a:gd name="T19" fmla="*/ 73 h 522"/>
                    <a:gd name="T20" fmla="*/ 175 w 327"/>
                    <a:gd name="T21" fmla="*/ 314 h 522"/>
                    <a:gd name="T22" fmla="*/ 161 w 327"/>
                    <a:gd name="T23" fmla="*/ 101 h 522"/>
                    <a:gd name="T24" fmla="*/ 175 w 327"/>
                    <a:gd name="T25" fmla="*/ 314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7" h="522">
                      <a:moveTo>
                        <a:pt x="216" y="73"/>
                      </a:moveTo>
                      <a:cubicBezTo>
                        <a:pt x="224" y="66"/>
                        <a:pt x="226" y="55"/>
                        <a:pt x="226" y="40"/>
                      </a:cubicBezTo>
                      <a:cubicBezTo>
                        <a:pt x="247" y="40"/>
                        <a:pt x="269" y="40"/>
                        <a:pt x="291" y="40"/>
                      </a:cubicBezTo>
                      <a:cubicBezTo>
                        <a:pt x="260" y="165"/>
                        <a:pt x="327" y="372"/>
                        <a:pt x="263" y="463"/>
                      </a:cubicBezTo>
                      <a:cubicBezTo>
                        <a:pt x="229" y="511"/>
                        <a:pt x="147" y="522"/>
                        <a:pt x="72" y="496"/>
                      </a:cubicBezTo>
                      <a:cubicBezTo>
                        <a:pt x="75" y="475"/>
                        <a:pt x="80" y="457"/>
                        <a:pt x="86" y="440"/>
                      </a:cubicBezTo>
                      <a:cubicBezTo>
                        <a:pt x="162" y="474"/>
                        <a:pt x="227" y="434"/>
                        <a:pt x="216" y="342"/>
                      </a:cubicBezTo>
                      <a:cubicBezTo>
                        <a:pt x="201" y="343"/>
                        <a:pt x="190" y="366"/>
                        <a:pt x="170" y="370"/>
                      </a:cubicBezTo>
                      <a:cubicBezTo>
                        <a:pt x="6" y="403"/>
                        <a:pt x="0" y="0"/>
                        <a:pt x="184" y="36"/>
                      </a:cubicBezTo>
                      <a:cubicBezTo>
                        <a:pt x="194" y="48"/>
                        <a:pt x="216" y="50"/>
                        <a:pt x="216" y="73"/>
                      </a:cubicBezTo>
                      <a:close/>
                      <a:moveTo>
                        <a:pt x="175" y="314"/>
                      </a:moveTo>
                      <a:cubicBezTo>
                        <a:pt x="238" y="312"/>
                        <a:pt x="237" y="76"/>
                        <a:pt x="161" y="101"/>
                      </a:cubicBezTo>
                      <a:cubicBezTo>
                        <a:pt x="103" y="119"/>
                        <a:pt x="107" y="317"/>
                        <a:pt x="175" y="3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6" name="Freeform 375">
                  <a:extLst>
                    <a:ext uri="{FF2B5EF4-FFF2-40B4-BE49-F238E27FC236}">
                      <a16:creationId xmlns:a16="http://schemas.microsoft.com/office/drawing/2014/main" id="{1974B069-1DEE-4DBE-8670-8173EF51A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" y="3480"/>
                  <a:ext cx="96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0 h 340"/>
                    <a:gd name="T4" fmla="*/ 0 w 74"/>
                    <a:gd name="T5" fmla="*/ 335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0"/>
                        <a:pt x="74" y="220"/>
                        <a:pt x="74" y="330"/>
                      </a:cubicBezTo>
                      <a:cubicBezTo>
                        <a:pt x="57" y="340"/>
                        <a:pt x="24" y="332"/>
                        <a:pt x="0" y="335"/>
                      </a:cubicBezTo>
                      <a:cubicBezTo>
                        <a:pt x="0" y="223"/>
                        <a:pt x="0" y="112"/>
                        <a:pt x="0" y="0"/>
                      </a:cubicBezTo>
                      <a:cubicBezTo>
                        <a:pt x="24" y="0"/>
                        <a:pt x="49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7" name="Freeform 376">
                  <a:extLst>
                    <a:ext uri="{FF2B5EF4-FFF2-40B4-BE49-F238E27FC236}">
                      <a16:creationId xmlns:a16="http://schemas.microsoft.com/office/drawing/2014/main" id="{FD10B9BB-043B-4C21-9383-2EB36477E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" y="3480"/>
                  <a:ext cx="95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5 h 340"/>
                    <a:gd name="T4" fmla="*/ 0 w 74"/>
                    <a:gd name="T5" fmla="*/ 330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2"/>
                        <a:pt x="74" y="223"/>
                        <a:pt x="74" y="335"/>
                      </a:cubicBezTo>
                      <a:cubicBezTo>
                        <a:pt x="50" y="332"/>
                        <a:pt x="16" y="340"/>
                        <a:pt x="0" y="330"/>
                      </a:cubicBezTo>
                      <a:cubicBezTo>
                        <a:pt x="0" y="220"/>
                        <a:pt x="0" y="110"/>
                        <a:pt x="0" y="0"/>
                      </a:cubicBezTo>
                      <a:cubicBezTo>
                        <a:pt x="25" y="0"/>
                        <a:pt x="49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8" name="Freeform 377">
                  <a:extLst>
                    <a:ext uri="{FF2B5EF4-FFF2-40B4-BE49-F238E27FC236}">
                      <a16:creationId xmlns:a16="http://schemas.microsoft.com/office/drawing/2014/main" id="{D95DB061-A6F6-4EE6-BF09-C1F3DF02A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3480"/>
                  <a:ext cx="346" cy="451"/>
                </a:xfrm>
                <a:custGeom>
                  <a:avLst/>
                  <a:gdLst>
                    <a:gd name="T0" fmla="*/ 41 w 268"/>
                    <a:gd name="T1" fmla="*/ 0 h 349"/>
                    <a:gd name="T2" fmla="*/ 115 w 268"/>
                    <a:gd name="T3" fmla="*/ 0 h 349"/>
                    <a:gd name="T4" fmla="*/ 147 w 268"/>
                    <a:gd name="T5" fmla="*/ 279 h 349"/>
                    <a:gd name="T6" fmla="*/ 194 w 268"/>
                    <a:gd name="T7" fmla="*/ 0 h 349"/>
                    <a:gd name="T8" fmla="*/ 268 w 268"/>
                    <a:gd name="T9" fmla="*/ 0 h 349"/>
                    <a:gd name="T10" fmla="*/ 268 w 268"/>
                    <a:gd name="T11" fmla="*/ 335 h 349"/>
                    <a:gd name="T12" fmla="*/ 208 w 268"/>
                    <a:gd name="T13" fmla="*/ 335 h 349"/>
                    <a:gd name="T14" fmla="*/ 203 w 268"/>
                    <a:gd name="T15" fmla="*/ 298 h 349"/>
                    <a:gd name="T16" fmla="*/ 133 w 268"/>
                    <a:gd name="T17" fmla="*/ 339 h 349"/>
                    <a:gd name="T18" fmla="*/ 41 w 268"/>
                    <a:gd name="T19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8" h="349">
                      <a:moveTo>
                        <a:pt x="41" y="0"/>
                      </a:moveTo>
                      <a:cubicBezTo>
                        <a:pt x="65" y="0"/>
                        <a:pt x="90" y="0"/>
                        <a:pt x="115" y="0"/>
                      </a:cubicBezTo>
                      <a:cubicBezTo>
                        <a:pt x="130" y="56"/>
                        <a:pt x="82" y="270"/>
                        <a:pt x="147" y="279"/>
                      </a:cubicBezTo>
                      <a:cubicBezTo>
                        <a:pt x="228" y="290"/>
                        <a:pt x="182" y="64"/>
                        <a:pt x="194" y="0"/>
                      </a:cubicBezTo>
                      <a:cubicBezTo>
                        <a:pt x="219" y="0"/>
                        <a:pt x="243" y="0"/>
                        <a:pt x="268" y="0"/>
                      </a:cubicBezTo>
                      <a:cubicBezTo>
                        <a:pt x="268" y="112"/>
                        <a:pt x="268" y="223"/>
                        <a:pt x="268" y="335"/>
                      </a:cubicBezTo>
                      <a:cubicBezTo>
                        <a:pt x="248" y="335"/>
                        <a:pt x="228" y="335"/>
                        <a:pt x="208" y="335"/>
                      </a:cubicBezTo>
                      <a:cubicBezTo>
                        <a:pt x="205" y="324"/>
                        <a:pt x="201" y="314"/>
                        <a:pt x="203" y="298"/>
                      </a:cubicBezTo>
                      <a:cubicBezTo>
                        <a:pt x="181" y="318"/>
                        <a:pt x="165" y="337"/>
                        <a:pt x="133" y="339"/>
                      </a:cubicBezTo>
                      <a:cubicBezTo>
                        <a:pt x="0" y="349"/>
                        <a:pt x="50" y="128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19" name="Freeform 378">
                  <a:extLst>
                    <a:ext uri="{FF2B5EF4-FFF2-40B4-BE49-F238E27FC236}">
                      <a16:creationId xmlns:a16="http://schemas.microsoft.com/office/drawing/2014/main" id="{79837EF8-BDA0-4A5A-A0F7-B11553743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1" y="3480"/>
                  <a:ext cx="96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5 h 340"/>
                    <a:gd name="T4" fmla="*/ 0 w 74"/>
                    <a:gd name="T5" fmla="*/ 330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2"/>
                        <a:pt x="74" y="223"/>
                        <a:pt x="74" y="335"/>
                      </a:cubicBezTo>
                      <a:cubicBezTo>
                        <a:pt x="50" y="332"/>
                        <a:pt x="17" y="340"/>
                        <a:pt x="0" y="330"/>
                      </a:cubicBezTo>
                      <a:cubicBezTo>
                        <a:pt x="0" y="220"/>
                        <a:pt x="0" y="110"/>
                        <a:pt x="0" y="0"/>
                      </a:cubicBezTo>
                      <a:cubicBezTo>
                        <a:pt x="25" y="0"/>
                        <a:pt x="50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20" name="Freeform 379">
                  <a:extLst>
                    <a:ext uri="{FF2B5EF4-FFF2-40B4-BE49-F238E27FC236}">
                      <a16:creationId xmlns:a16="http://schemas.microsoft.com/office/drawing/2014/main" id="{B2DBB942-A5F5-44EF-A8D0-6D19874853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5" y="3480"/>
                  <a:ext cx="95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5 h 340"/>
                    <a:gd name="T4" fmla="*/ 0 w 74"/>
                    <a:gd name="T5" fmla="*/ 330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2"/>
                        <a:pt x="74" y="223"/>
                        <a:pt x="74" y="335"/>
                      </a:cubicBezTo>
                      <a:cubicBezTo>
                        <a:pt x="50" y="332"/>
                        <a:pt x="16" y="340"/>
                        <a:pt x="0" y="330"/>
                      </a:cubicBezTo>
                      <a:cubicBezTo>
                        <a:pt x="0" y="220"/>
                        <a:pt x="0" y="110"/>
                        <a:pt x="0" y="0"/>
                      </a:cubicBezTo>
                      <a:cubicBezTo>
                        <a:pt x="24" y="0"/>
                        <a:pt x="49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</p:grp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CD6D6AC-4DF7-46C3-9B7C-34A7850237E5}"/>
                  </a:ext>
                </a:extLst>
              </p:cNvPr>
              <p:cNvSpPr/>
              <p:nvPr/>
            </p:nvSpPr>
            <p:spPr>
              <a:xfrm rot="17313778">
                <a:off x="2168975" y="5575340"/>
                <a:ext cx="323622" cy="401551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225F7D4C-6C0C-4757-BA63-B68665A91847}"/>
                  </a:ext>
                </a:extLst>
              </p:cNvPr>
              <p:cNvSpPr txBox="1"/>
              <p:nvPr/>
            </p:nvSpPr>
            <p:spPr>
              <a:xfrm>
                <a:off x="2569784" y="5659515"/>
                <a:ext cx="305957" cy="219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Analog/UKW</a:t>
                </a:r>
              </a:p>
            </p:txBody>
          </p:sp>
        </p:grp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F778B7D7-4068-4C05-BF58-5F93437929C5}"/>
                </a:ext>
              </a:extLst>
            </p:cNvPr>
            <p:cNvGrpSpPr/>
            <p:nvPr/>
          </p:nvGrpSpPr>
          <p:grpSpPr>
            <a:xfrm>
              <a:off x="6795837" y="5503877"/>
              <a:ext cx="1507120" cy="549952"/>
              <a:chOff x="4125640" y="5617497"/>
              <a:chExt cx="1026129" cy="340794"/>
            </a:xfrm>
          </p:grpSpPr>
          <p:grpSp>
            <p:nvGrpSpPr>
              <p:cNvPr id="168" name="Gruppieren 167">
                <a:extLst>
                  <a:ext uri="{FF2B5EF4-FFF2-40B4-BE49-F238E27FC236}">
                    <a16:creationId xmlns:a16="http://schemas.microsoft.com/office/drawing/2014/main" id="{9CAF03E2-EDBE-490C-9EAB-DD78C0D30067}"/>
                  </a:ext>
                </a:extLst>
              </p:cNvPr>
              <p:cNvGrpSpPr/>
              <p:nvPr/>
            </p:nvGrpSpPr>
            <p:grpSpPr>
              <a:xfrm>
                <a:off x="4125640" y="5617497"/>
                <a:ext cx="403636" cy="340794"/>
                <a:chOff x="4499065" y="2060800"/>
                <a:chExt cx="852901" cy="720114"/>
              </a:xfrm>
              <a:solidFill>
                <a:srgbClr val="404040"/>
              </a:solidFill>
            </p:grpSpPr>
            <p:sp>
              <p:nvSpPr>
                <p:cNvPr id="171" name="Freihandform: Form 170">
                  <a:extLst>
                    <a:ext uri="{FF2B5EF4-FFF2-40B4-BE49-F238E27FC236}">
                      <a16:creationId xmlns:a16="http://schemas.microsoft.com/office/drawing/2014/main" id="{AC395570-D7A2-4964-A324-E10E7110E135}"/>
                    </a:ext>
                  </a:extLst>
                </p:cNvPr>
                <p:cNvSpPr/>
                <p:nvPr/>
              </p:nvSpPr>
              <p:spPr>
                <a:xfrm>
                  <a:off x="4499065" y="2060800"/>
                  <a:ext cx="833056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2" name="Rechteck 171">
                  <a:extLst>
                    <a:ext uri="{FF2B5EF4-FFF2-40B4-BE49-F238E27FC236}">
                      <a16:creationId xmlns:a16="http://schemas.microsoft.com/office/drawing/2014/main" id="{D655EE2A-B24C-4820-BE39-4F009FF723AE}"/>
                    </a:ext>
                  </a:extLst>
                </p:cNvPr>
                <p:cNvSpPr/>
                <p:nvPr/>
              </p:nvSpPr>
              <p:spPr>
                <a:xfrm>
                  <a:off x="4612486" y="2169285"/>
                  <a:ext cx="597695" cy="1285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3" name="Rechteck 172">
                  <a:extLst>
                    <a:ext uri="{FF2B5EF4-FFF2-40B4-BE49-F238E27FC236}">
                      <a16:creationId xmlns:a16="http://schemas.microsoft.com/office/drawing/2014/main" id="{E10ED066-0FE9-4066-BFD7-988424E1127B}"/>
                    </a:ext>
                  </a:extLst>
                </p:cNvPr>
                <p:cNvSpPr/>
                <p:nvPr/>
              </p:nvSpPr>
              <p:spPr>
                <a:xfrm>
                  <a:off x="4612486" y="2336718"/>
                  <a:ext cx="390526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4" name="Freihandform: Form 173">
                  <a:extLst>
                    <a:ext uri="{FF2B5EF4-FFF2-40B4-BE49-F238E27FC236}">
                      <a16:creationId xmlns:a16="http://schemas.microsoft.com/office/drawing/2014/main" id="{507A73C6-BD52-44CC-8C21-556E170601F1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5" name="Freihandform: Form 174">
                  <a:extLst>
                    <a:ext uri="{FF2B5EF4-FFF2-40B4-BE49-F238E27FC236}">
                      <a16:creationId xmlns:a16="http://schemas.microsoft.com/office/drawing/2014/main" id="{6240EE48-176D-465D-8403-E791361B50E7}"/>
                    </a:ext>
                  </a:extLst>
                </p:cNvPr>
                <p:cNvSpPr/>
                <p:nvPr/>
              </p:nvSpPr>
              <p:spPr>
                <a:xfrm>
                  <a:off x="5117307" y="2383618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6" name="Rechteck 175">
                  <a:extLst>
                    <a:ext uri="{FF2B5EF4-FFF2-40B4-BE49-F238E27FC236}">
                      <a16:creationId xmlns:a16="http://schemas.microsoft.com/office/drawing/2014/main" id="{EFB4340F-A36D-494B-A0F0-428932A38633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7" name="Rechteck 176">
                  <a:extLst>
                    <a:ext uri="{FF2B5EF4-FFF2-40B4-BE49-F238E27FC236}">
                      <a16:creationId xmlns:a16="http://schemas.microsoft.com/office/drawing/2014/main" id="{F390727F-DFC6-4C0F-90BF-BD0D59F1719D}"/>
                    </a:ext>
                  </a:extLst>
                </p:cNvPr>
                <p:cNvSpPr/>
                <p:nvPr/>
              </p:nvSpPr>
              <p:spPr>
                <a:xfrm>
                  <a:off x="5169413" y="2553466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8" name="Rechteck 177">
                  <a:extLst>
                    <a:ext uri="{FF2B5EF4-FFF2-40B4-BE49-F238E27FC236}">
                      <a16:creationId xmlns:a16="http://schemas.microsoft.com/office/drawing/2014/main" id="{1BC0356C-78E4-4BA1-BFAE-FCCB25B7726E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69" name="Textfeld 168">
                <a:extLst>
                  <a:ext uri="{FF2B5EF4-FFF2-40B4-BE49-F238E27FC236}">
                    <a16:creationId xmlns:a16="http://schemas.microsoft.com/office/drawing/2014/main" id="{09180070-B802-4D52-B426-500F6DF231D9}"/>
                  </a:ext>
                </a:extLst>
              </p:cNvPr>
              <p:cNvSpPr txBox="1"/>
              <p:nvPr/>
            </p:nvSpPr>
            <p:spPr>
              <a:xfrm>
                <a:off x="4600552" y="5700370"/>
                <a:ext cx="551217" cy="1771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1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11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1100" b="1" dirty="0">
                    <a:solidFill>
                      <a:srgbClr val="404040"/>
                    </a:solidFill>
                    <a:latin typeface="+mj-lt"/>
                  </a:rPr>
                  <a:t>Digital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546669" y="5519491"/>
            <a:ext cx="972000" cy="429789"/>
            <a:chOff x="5546669" y="5519491"/>
            <a:chExt cx="972000" cy="429789"/>
          </a:xfrm>
        </p:grpSpPr>
        <p:sp>
          <p:nvSpPr>
            <p:cNvPr id="122" name="Rechteck 121"/>
            <p:cNvSpPr/>
            <p:nvPr/>
          </p:nvSpPr>
          <p:spPr>
            <a:xfrm>
              <a:off x="5546669" y="5519491"/>
              <a:ext cx="972000" cy="429789"/>
            </a:xfrm>
            <a:prstGeom prst="rect">
              <a:avLst/>
            </a:prstGeom>
            <a:solidFill>
              <a:srgbClr val="DA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32874" y="5545987"/>
              <a:ext cx="621846" cy="36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7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0" grpId="0" animBg="1"/>
      <p:bldP spid="2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810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hteck 75" hidden="1">
            <a:extLst>
              <a:ext uri="{FF2B5EF4-FFF2-40B4-BE49-F238E27FC236}">
                <a16:creationId xmlns:a16="http://schemas.microsoft.com/office/drawing/2014/main" id="{152A73C3-12F7-4C67-88F6-E06AD29A58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1" name="Ellipse 460">
            <a:extLst>
              <a:ext uri="{FF2B5EF4-FFF2-40B4-BE49-F238E27FC236}">
                <a16:creationId xmlns:a16="http://schemas.microsoft.com/office/drawing/2014/main" id="{105810C9-0BCE-436A-9B5C-405CDAE9F2AF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3" name="Diagramm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76366"/>
              </p:ext>
            </p:extLst>
          </p:nvPr>
        </p:nvGraphicFramePr>
        <p:xfrm>
          <a:off x="7698730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1" name="Diagramm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498796"/>
              </p:ext>
            </p:extLst>
          </p:nvPr>
        </p:nvGraphicFramePr>
        <p:xfrm>
          <a:off x="3941367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Diagramm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624240"/>
              </p:ext>
            </p:extLst>
          </p:nvPr>
        </p:nvGraphicFramePr>
        <p:xfrm>
          <a:off x="54948" y="2583952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5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385267" y="738296"/>
            <a:ext cx="10378636" cy="498598"/>
          </a:xfrm>
        </p:spPr>
        <p:txBody>
          <a:bodyPr/>
          <a:lstStyle/>
          <a:p>
            <a:r>
              <a:rPr lang="de-CH" dirty="0"/>
              <a:t>Digitalradio macht mittlerweile in jedem Alterssegment über 60% der Nutzung aus. In den Alterssegmenten unter 55 Jahren ist die digitale Migration vor allem von IP-Radio getrieben, im Alterssegment Ü55 Jahre durch DAB+.</a:t>
            </a:r>
          </a:p>
        </p:txBody>
      </p:sp>
      <p:sp>
        <p:nvSpPr>
          <p:cNvPr id="6" name="Rechteck 5"/>
          <p:cNvSpPr/>
          <p:nvPr/>
        </p:nvSpPr>
        <p:spPr>
          <a:xfrm>
            <a:off x="8964459" y="2204094"/>
            <a:ext cx="167738" cy="529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Textfeld 32"/>
          <p:cNvSpPr txBox="1"/>
          <p:nvPr/>
        </p:nvSpPr>
        <p:spPr>
          <a:xfrm>
            <a:off x="371474" y="6367066"/>
            <a:ext cx="113529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Quelle: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-Befragung,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n(2019/1)=2’740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; (n[15-34, 2019/1]=714, n[35-54, 2019/1]=1’019, n[55+, 2019/1]=1’007) </a:t>
            </a:r>
          </a:p>
        </p:txBody>
      </p:sp>
      <p:sp>
        <p:nvSpPr>
          <p:cNvPr id="36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 (in Prozent) nach Empfangsart und Altersgruppen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11025014" y="413987"/>
            <a:ext cx="424629" cy="401261"/>
            <a:chOff x="10978877" y="392945"/>
            <a:chExt cx="542696" cy="512830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060133" y="400748"/>
              <a:ext cx="98476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5" y="105"/>
                    <a:pt x="94" y="82"/>
                    <a:pt x="83" y="69"/>
                  </a:cubicBezTo>
                  <a:cubicBezTo>
                    <a:pt x="75" y="83"/>
                    <a:pt x="62" y="92"/>
                    <a:pt x="62" y="114"/>
                  </a:cubicBezTo>
                  <a:cubicBezTo>
                    <a:pt x="0" y="103"/>
                    <a:pt x="63" y="28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1351795" y="400748"/>
              <a:ext cx="98745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6" y="105"/>
                    <a:pt x="94" y="82"/>
                    <a:pt x="83" y="69"/>
                  </a:cubicBezTo>
                  <a:cubicBezTo>
                    <a:pt x="74" y="82"/>
                    <a:pt x="63" y="93"/>
                    <a:pt x="62" y="114"/>
                  </a:cubicBezTo>
                  <a:cubicBezTo>
                    <a:pt x="0" y="103"/>
                    <a:pt x="63" y="27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1205157" y="392945"/>
              <a:ext cx="85023" cy="80718"/>
            </a:xfrm>
            <a:custGeom>
              <a:avLst/>
              <a:gdLst>
                <a:gd name="T0" fmla="*/ 83 w 134"/>
                <a:gd name="T1" fmla="*/ 0 h 127"/>
                <a:gd name="T2" fmla="*/ 131 w 134"/>
                <a:gd name="T3" fmla="*/ 99 h 127"/>
                <a:gd name="T4" fmla="*/ 104 w 134"/>
                <a:gd name="T5" fmla="*/ 126 h 127"/>
                <a:gd name="T6" fmla="*/ 86 w 134"/>
                <a:gd name="T7" fmla="*/ 81 h 127"/>
                <a:gd name="T8" fmla="*/ 62 w 134"/>
                <a:gd name="T9" fmla="*/ 126 h 127"/>
                <a:gd name="T10" fmla="*/ 83 w 13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27">
                  <a:moveTo>
                    <a:pt x="83" y="0"/>
                  </a:moveTo>
                  <a:cubicBezTo>
                    <a:pt x="89" y="27"/>
                    <a:pt x="134" y="66"/>
                    <a:pt x="131" y="99"/>
                  </a:cubicBezTo>
                  <a:cubicBezTo>
                    <a:pt x="130" y="110"/>
                    <a:pt x="124" y="127"/>
                    <a:pt x="104" y="126"/>
                  </a:cubicBezTo>
                  <a:cubicBezTo>
                    <a:pt x="105" y="104"/>
                    <a:pt x="89" y="99"/>
                    <a:pt x="86" y="81"/>
                  </a:cubicBezTo>
                  <a:cubicBezTo>
                    <a:pt x="74" y="92"/>
                    <a:pt x="67" y="108"/>
                    <a:pt x="62" y="126"/>
                  </a:cubicBezTo>
                  <a:cubicBezTo>
                    <a:pt x="0" y="111"/>
                    <a:pt x="73" y="31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020850" y="486578"/>
              <a:ext cx="463323" cy="255339"/>
            </a:xfrm>
            <a:custGeom>
              <a:avLst/>
              <a:gdLst>
                <a:gd name="T0" fmla="*/ 166 w 729"/>
                <a:gd name="T1" fmla="*/ 0 h 402"/>
                <a:gd name="T2" fmla="*/ 166 w 729"/>
                <a:gd name="T3" fmla="*/ 135 h 402"/>
                <a:gd name="T4" fmla="*/ 352 w 729"/>
                <a:gd name="T5" fmla="*/ 138 h 402"/>
                <a:gd name="T6" fmla="*/ 352 w 729"/>
                <a:gd name="T7" fmla="*/ 0 h 402"/>
                <a:gd name="T8" fmla="*/ 394 w 729"/>
                <a:gd name="T9" fmla="*/ 0 h 402"/>
                <a:gd name="T10" fmla="*/ 394 w 729"/>
                <a:gd name="T11" fmla="*/ 138 h 402"/>
                <a:gd name="T12" fmla="*/ 583 w 729"/>
                <a:gd name="T13" fmla="*/ 138 h 402"/>
                <a:gd name="T14" fmla="*/ 583 w 729"/>
                <a:gd name="T15" fmla="*/ 0 h 402"/>
                <a:gd name="T16" fmla="*/ 625 w 729"/>
                <a:gd name="T17" fmla="*/ 0 h 402"/>
                <a:gd name="T18" fmla="*/ 625 w 729"/>
                <a:gd name="T19" fmla="*/ 138 h 402"/>
                <a:gd name="T20" fmla="*/ 706 w 729"/>
                <a:gd name="T21" fmla="*/ 150 h 402"/>
                <a:gd name="T22" fmla="*/ 721 w 729"/>
                <a:gd name="T23" fmla="*/ 267 h 402"/>
                <a:gd name="T24" fmla="*/ 646 w 729"/>
                <a:gd name="T25" fmla="*/ 342 h 402"/>
                <a:gd name="T26" fmla="*/ 478 w 729"/>
                <a:gd name="T27" fmla="*/ 246 h 402"/>
                <a:gd name="T28" fmla="*/ 424 w 729"/>
                <a:gd name="T29" fmla="*/ 297 h 402"/>
                <a:gd name="T30" fmla="*/ 367 w 729"/>
                <a:gd name="T31" fmla="*/ 342 h 402"/>
                <a:gd name="T32" fmla="*/ 196 w 729"/>
                <a:gd name="T33" fmla="*/ 246 h 402"/>
                <a:gd name="T34" fmla="*/ 37 w 729"/>
                <a:gd name="T35" fmla="*/ 315 h 402"/>
                <a:gd name="T36" fmla="*/ 7 w 729"/>
                <a:gd name="T37" fmla="*/ 270 h 402"/>
                <a:gd name="T38" fmla="*/ 13 w 729"/>
                <a:gd name="T39" fmla="*/ 159 h 402"/>
                <a:gd name="T40" fmla="*/ 121 w 729"/>
                <a:gd name="T41" fmla="*/ 138 h 402"/>
                <a:gd name="T42" fmla="*/ 124 w 729"/>
                <a:gd name="T43" fmla="*/ 0 h 402"/>
                <a:gd name="T44" fmla="*/ 166 w 729"/>
                <a:gd name="T4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9" h="402">
                  <a:moveTo>
                    <a:pt x="166" y="0"/>
                  </a:moveTo>
                  <a:cubicBezTo>
                    <a:pt x="166" y="45"/>
                    <a:pt x="166" y="90"/>
                    <a:pt x="166" y="135"/>
                  </a:cubicBezTo>
                  <a:cubicBezTo>
                    <a:pt x="222" y="142"/>
                    <a:pt x="291" y="136"/>
                    <a:pt x="352" y="138"/>
                  </a:cubicBezTo>
                  <a:cubicBezTo>
                    <a:pt x="352" y="92"/>
                    <a:pt x="352" y="46"/>
                    <a:pt x="352" y="0"/>
                  </a:cubicBezTo>
                  <a:cubicBezTo>
                    <a:pt x="366" y="0"/>
                    <a:pt x="380" y="0"/>
                    <a:pt x="394" y="0"/>
                  </a:cubicBezTo>
                  <a:cubicBezTo>
                    <a:pt x="394" y="46"/>
                    <a:pt x="394" y="92"/>
                    <a:pt x="394" y="138"/>
                  </a:cubicBezTo>
                  <a:cubicBezTo>
                    <a:pt x="457" y="138"/>
                    <a:pt x="520" y="138"/>
                    <a:pt x="583" y="138"/>
                  </a:cubicBezTo>
                  <a:cubicBezTo>
                    <a:pt x="583" y="92"/>
                    <a:pt x="583" y="46"/>
                    <a:pt x="583" y="0"/>
                  </a:cubicBezTo>
                  <a:cubicBezTo>
                    <a:pt x="597" y="0"/>
                    <a:pt x="611" y="0"/>
                    <a:pt x="625" y="0"/>
                  </a:cubicBezTo>
                  <a:cubicBezTo>
                    <a:pt x="625" y="46"/>
                    <a:pt x="625" y="92"/>
                    <a:pt x="625" y="138"/>
                  </a:cubicBezTo>
                  <a:cubicBezTo>
                    <a:pt x="661" y="140"/>
                    <a:pt x="686" y="133"/>
                    <a:pt x="706" y="150"/>
                  </a:cubicBezTo>
                  <a:cubicBezTo>
                    <a:pt x="727" y="168"/>
                    <a:pt x="729" y="231"/>
                    <a:pt x="721" y="267"/>
                  </a:cubicBezTo>
                  <a:cubicBezTo>
                    <a:pt x="716" y="292"/>
                    <a:pt x="673" y="341"/>
                    <a:pt x="646" y="342"/>
                  </a:cubicBezTo>
                  <a:cubicBezTo>
                    <a:pt x="576" y="345"/>
                    <a:pt x="577" y="214"/>
                    <a:pt x="478" y="246"/>
                  </a:cubicBezTo>
                  <a:cubicBezTo>
                    <a:pt x="454" y="254"/>
                    <a:pt x="441" y="275"/>
                    <a:pt x="424" y="297"/>
                  </a:cubicBezTo>
                  <a:cubicBezTo>
                    <a:pt x="408" y="319"/>
                    <a:pt x="391" y="341"/>
                    <a:pt x="367" y="342"/>
                  </a:cubicBezTo>
                  <a:cubicBezTo>
                    <a:pt x="299" y="345"/>
                    <a:pt x="293" y="214"/>
                    <a:pt x="196" y="246"/>
                  </a:cubicBezTo>
                  <a:cubicBezTo>
                    <a:pt x="136" y="266"/>
                    <a:pt x="111" y="402"/>
                    <a:pt x="37" y="315"/>
                  </a:cubicBezTo>
                  <a:cubicBezTo>
                    <a:pt x="28" y="304"/>
                    <a:pt x="10" y="283"/>
                    <a:pt x="7" y="270"/>
                  </a:cubicBezTo>
                  <a:cubicBezTo>
                    <a:pt x="0" y="241"/>
                    <a:pt x="2" y="178"/>
                    <a:pt x="13" y="159"/>
                  </a:cubicBezTo>
                  <a:cubicBezTo>
                    <a:pt x="33" y="126"/>
                    <a:pt x="75" y="143"/>
                    <a:pt x="121" y="138"/>
                  </a:cubicBezTo>
                  <a:cubicBezTo>
                    <a:pt x="128" y="98"/>
                    <a:pt x="122" y="45"/>
                    <a:pt x="124" y="0"/>
                  </a:cubicBezTo>
                  <a:cubicBezTo>
                    <a:pt x="138" y="0"/>
                    <a:pt x="152" y="0"/>
                    <a:pt x="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1022734" y="648015"/>
              <a:ext cx="458749" cy="164396"/>
            </a:xfrm>
            <a:custGeom>
              <a:avLst/>
              <a:gdLst>
                <a:gd name="T0" fmla="*/ 718 w 722"/>
                <a:gd name="T1" fmla="*/ 76 h 259"/>
                <a:gd name="T2" fmla="*/ 715 w 722"/>
                <a:gd name="T3" fmla="*/ 259 h 259"/>
                <a:gd name="T4" fmla="*/ 7 w 722"/>
                <a:gd name="T5" fmla="*/ 259 h 259"/>
                <a:gd name="T6" fmla="*/ 4 w 722"/>
                <a:gd name="T7" fmla="*/ 79 h 259"/>
                <a:gd name="T8" fmla="*/ 16 w 722"/>
                <a:gd name="T9" fmla="*/ 85 h 259"/>
                <a:gd name="T10" fmla="*/ 106 w 722"/>
                <a:gd name="T11" fmla="*/ 115 h 259"/>
                <a:gd name="T12" fmla="*/ 238 w 722"/>
                <a:gd name="T13" fmla="*/ 19 h 259"/>
                <a:gd name="T14" fmla="*/ 385 w 722"/>
                <a:gd name="T15" fmla="*/ 115 h 259"/>
                <a:gd name="T16" fmla="*/ 442 w 722"/>
                <a:gd name="T17" fmla="*/ 64 h 259"/>
                <a:gd name="T18" fmla="*/ 499 w 722"/>
                <a:gd name="T19" fmla="*/ 16 h 259"/>
                <a:gd name="T20" fmla="*/ 655 w 722"/>
                <a:gd name="T21" fmla="*/ 118 h 259"/>
                <a:gd name="T22" fmla="*/ 718 w 722"/>
                <a:gd name="T23" fmla="*/ 76 h 259"/>
                <a:gd name="T24" fmla="*/ 202 w 722"/>
                <a:gd name="T25" fmla="*/ 142 h 259"/>
                <a:gd name="T26" fmla="*/ 241 w 722"/>
                <a:gd name="T27" fmla="*/ 124 h 259"/>
                <a:gd name="T28" fmla="*/ 202 w 722"/>
                <a:gd name="T29" fmla="*/ 142 h 259"/>
                <a:gd name="T30" fmla="*/ 505 w 722"/>
                <a:gd name="T31" fmla="*/ 154 h 259"/>
                <a:gd name="T32" fmla="*/ 514 w 722"/>
                <a:gd name="T33" fmla="*/ 118 h 259"/>
                <a:gd name="T34" fmla="*/ 505 w 722"/>
                <a:gd name="T35" fmla="*/ 154 h 259"/>
                <a:gd name="T36" fmla="*/ 91 w 722"/>
                <a:gd name="T37" fmla="*/ 217 h 259"/>
                <a:gd name="T38" fmla="*/ 118 w 722"/>
                <a:gd name="T39" fmla="*/ 184 h 259"/>
                <a:gd name="T40" fmla="*/ 91 w 722"/>
                <a:gd name="T41" fmla="*/ 217 h 259"/>
                <a:gd name="T42" fmla="*/ 370 w 722"/>
                <a:gd name="T43" fmla="*/ 178 h 259"/>
                <a:gd name="T44" fmla="*/ 352 w 722"/>
                <a:gd name="T45" fmla="*/ 181 h 259"/>
                <a:gd name="T46" fmla="*/ 370 w 722"/>
                <a:gd name="T47" fmla="*/ 178 h 259"/>
                <a:gd name="T48" fmla="*/ 661 w 722"/>
                <a:gd name="T49" fmla="*/ 196 h 259"/>
                <a:gd name="T50" fmla="*/ 622 w 722"/>
                <a:gd name="T51" fmla="*/ 208 h 259"/>
                <a:gd name="T52" fmla="*/ 661 w 722"/>
                <a:gd name="T53" fmla="*/ 19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2" h="259">
                  <a:moveTo>
                    <a:pt x="718" y="76"/>
                  </a:moveTo>
                  <a:cubicBezTo>
                    <a:pt x="716" y="136"/>
                    <a:pt x="722" y="204"/>
                    <a:pt x="715" y="259"/>
                  </a:cubicBezTo>
                  <a:cubicBezTo>
                    <a:pt x="479" y="259"/>
                    <a:pt x="243" y="259"/>
                    <a:pt x="7" y="259"/>
                  </a:cubicBezTo>
                  <a:cubicBezTo>
                    <a:pt x="0" y="205"/>
                    <a:pt x="6" y="138"/>
                    <a:pt x="4" y="79"/>
                  </a:cubicBezTo>
                  <a:cubicBezTo>
                    <a:pt x="8" y="67"/>
                    <a:pt x="16" y="85"/>
                    <a:pt x="16" y="85"/>
                  </a:cubicBezTo>
                  <a:cubicBezTo>
                    <a:pt x="34" y="104"/>
                    <a:pt x="61" y="128"/>
                    <a:pt x="106" y="115"/>
                  </a:cubicBezTo>
                  <a:cubicBezTo>
                    <a:pt x="159" y="100"/>
                    <a:pt x="176" y="0"/>
                    <a:pt x="238" y="19"/>
                  </a:cubicBezTo>
                  <a:cubicBezTo>
                    <a:pt x="284" y="33"/>
                    <a:pt x="294" y="141"/>
                    <a:pt x="385" y="115"/>
                  </a:cubicBezTo>
                  <a:cubicBezTo>
                    <a:pt x="408" y="109"/>
                    <a:pt x="428" y="84"/>
                    <a:pt x="442" y="64"/>
                  </a:cubicBezTo>
                  <a:cubicBezTo>
                    <a:pt x="460" y="39"/>
                    <a:pt x="473" y="17"/>
                    <a:pt x="499" y="16"/>
                  </a:cubicBezTo>
                  <a:cubicBezTo>
                    <a:pt x="561" y="15"/>
                    <a:pt x="563" y="131"/>
                    <a:pt x="655" y="118"/>
                  </a:cubicBezTo>
                  <a:cubicBezTo>
                    <a:pt x="684" y="114"/>
                    <a:pt x="698" y="89"/>
                    <a:pt x="718" y="76"/>
                  </a:cubicBezTo>
                  <a:close/>
                  <a:moveTo>
                    <a:pt x="202" y="142"/>
                  </a:moveTo>
                  <a:cubicBezTo>
                    <a:pt x="208" y="161"/>
                    <a:pt x="249" y="160"/>
                    <a:pt x="241" y="124"/>
                  </a:cubicBezTo>
                  <a:cubicBezTo>
                    <a:pt x="224" y="104"/>
                    <a:pt x="195" y="120"/>
                    <a:pt x="202" y="142"/>
                  </a:cubicBezTo>
                  <a:close/>
                  <a:moveTo>
                    <a:pt x="505" y="154"/>
                  </a:moveTo>
                  <a:cubicBezTo>
                    <a:pt x="518" y="151"/>
                    <a:pt x="524" y="133"/>
                    <a:pt x="514" y="118"/>
                  </a:cubicBezTo>
                  <a:cubicBezTo>
                    <a:pt x="469" y="100"/>
                    <a:pt x="472" y="161"/>
                    <a:pt x="505" y="154"/>
                  </a:cubicBezTo>
                  <a:close/>
                  <a:moveTo>
                    <a:pt x="91" y="217"/>
                  </a:moveTo>
                  <a:cubicBezTo>
                    <a:pt x="116" y="222"/>
                    <a:pt x="127" y="203"/>
                    <a:pt x="118" y="184"/>
                  </a:cubicBezTo>
                  <a:cubicBezTo>
                    <a:pt x="95" y="162"/>
                    <a:pt x="66" y="200"/>
                    <a:pt x="91" y="217"/>
                  </a:cubicBezTo>
                  <a:close/>
                  <a:moveTo>
                    <a:pt x="370" y="178"/>
                  </a:moveTo>
                  <a:cubicBezTo>
                    <a:pt x="365" y="180"/>
                    <a:pt x="352" y="174"/>
                    <a:pt x="352" y="181"/>
                  </a:cubicBezTo>
                  <a:cubicBezTo>
                    <a:pt x="306" y="222"/>
                    <a:pt x="414" y="229"/>
                    <a:pt x="370" y="178"/>
                  </a:cubicBezTo>
                  <a:close/>
                  <a:moveTo>
                    <a:pt x="661" y="196"/>
                  </a:moveTo>
                  <a:cubicBezTo>
                    <a:pt x="659" y="173"/>
                    <a:pt x="614" y="166"/>
                    <a:pt x="622" y="208"/>
                  </a:cubicBezTo>
                  <a:cubicBezTo>
                    <a:pt x="638" y="227"/>
                    <a:pt x="662" y="214"/>
                    <a:pt x="661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0978877" y="827209"/>
              <a:ext cx="542696" cy="78566"/>
            </a:xfrm>
            <a:custGeom>
              <a:avLst/>
              <a:gdLst>
                <a:gd name="T0" fmla="*/ 844 w 854"/>
                <a:gd name="T1" fmla="*/ 16 h 124"/>
                <a:gd name="T2" fmla="*/ 844 w 854"/>
                <a:gd name="T3" fmla="*/ 109 h 124"/>
                <a:gd name="T4" fmla="*/ 745 w 854"/>
                <a:gd name="T5" fmla="*/ 118 h 124"/>
                <a:gd name="T6" fmla="*/ 112 w 854"/>
                <a:gd name="T7" fmla="*/ 118 h 124"/>
                <a:gd name="T8" fmla="*/ 16 w 854"/>
                <a:gd name="T9" fmla="*/ 109 h 124"/>
                <a:gd name="T10" fmla="*/ 34 w 854"/>
                <a:gd name="T11" fmla="*/ 7 h 124"/>
                <a:gd name="T12" fmla="*/ 139 w 854"/>
                <a:gd name="T13" fmla="*/ 7 h 124"/>
                <a:gd name="T14" fmla="*/ 751 w 854"/>
                <a:gd name="T15" fmla="*/ 7 h 124"/>
                <a:gd name="T16" fmla="*/ 844 w 854"/>
                <a:gd name="T17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124">
                  <a:moveTo>
                    <a:pt x="844" y="16"/>
                  </a:moveTo>
                  <a:cubicBezTo>
                    <a:pt x="854" y="36"/>
                    <a:pt x="854" y="89"/>
                    <a:pt x="844" y="109"/>
                  </a:cubicBezTo>
                  <a:cubicBezTo>
                    <a:pt x="815" y="124"/>
                    <a:pt x="778" y="118"/>
                    <a:pt x="745" y="118"/>
                  </a:cubicBezTo>
                  <a:cubicBezTo>
                    <a:pt x="540" y="118"/>
                    <a:pt x="322" y="118"/>
                    <a:pt x="112" y="118"/>
                  </a:cubicBezTo>
                  <a:cubicBezTo>
                    <a:pt x="80" y="118"/>
                    <a:pt x="45" y="124"/>
                    <a:pt x="16" y="109"/>
                  </a:cubicBezTo>
                  <a:cubicBezTo>
                    <a:pt x="6" y="79"/>
                    <a:pt x="0" y="16"/>
                    <a:pt x="34" y="7"/>
                  </a:cubicBezTo>
                  <a:cubicBezTo>
                    <a:pt x="60" y="0"/>
                    <a:pt x="105" y="7"/>
                    <a:pt x="139" y="7"/>
                  </a:cubicBezTo>
                  <a:cubicBezTo>
                    <a:pt x="340" y="7"/>
                    <a:pt x="549" y="7"/>
                    <a:pt x="751" y="7"/>
                  </a:cubicBezTo>
                  <a:cubicBezTo>
                    <a:pt x="783" y="7"/>
                    <a:pt x="817" y="1"/>
                    <a:pt x="844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52" name="RbLeanShape Right U-Shape 13"/>
          <p:cNvSpPr/>
          <p:nvPr/>
        </p:nvSpPr>
        <p:spPr>
          <a:xfrm rot="5400000">
            <a:off x="9664557" y="489280"/>
            <a:ext cx="331355" cy="36207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4" name="Textfeld 53"/>
          <p:cNvSpPr txBox="1"/>
          <p:nvPr/>
        </p:nvSpPr>
        <p:spPr>
          <a:xfrm>
            <a:off x="1714542" y="2319481"/>
            <a:ext cx="929393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15-34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35-54</a:t>
            </a:r>
          </a:p>
        </p:txBody>
      </p:sp>
      <p:sp>
        <p:nvSpPr>
          <p:cNvPr id="56" name="RbLeanShape Right U-Shape 13"/>
          <p:cNvSpPr/>
          <p:nvPr/>
        </p:nvSpPr>
        <p:spPr>
          <a:xfrm rot="5400000">
            <a:off x="5831196" y="498452"/>
            <a:ext cx="331355" cy="3602421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7" name="RbLeanShape Right U-Shape 13"/>
          <p:cNvSpPr/>
          <p:nvPr/>
        </p:nvSpPr>
        <p:spPr>
          <a:xfrm rot="5400000">
            <a:off x="2018792" y="486669"/>
            <a:ext cx="331355" cy="36259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8" name="Ellipse 57"/>
          <p:cNvSpPr/>
          <p:nvPr/>
        </p:nvSpPr>
        <p:spPr>
          <a:xfrm>
            <a:off x="1807474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/>
          <p:cNvSpPr/>
          <p:nvPr/>
        </p:nvSpPr>
        <p:spPr>
          <a:xfrm>
            <a:off x="563166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Ellipse 64"/>
          <p:cNvSpPr/>
          <p:nvPr/>
        </p:nvSpPr>
        <p:spPr>
          <a:xfrm>
            <a:off x="949127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Textfeld 65"/>
          <p:cNvSpPr txBox="1"/>
          <p:nvPr/>
        </p:nvSpPr>
        <p:spPr>
          <a:xfrm>
            <a:off x="9411716" y="2319481"/>
            <a:ext cx="902640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55+</a:t>
            </a: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32" y="1876789"/>
            <a:ext cx="421297" cy="44683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10" y="1864595"/>
            <a:ext cx="417434" cy="4658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10" y="1870123"/>
            <a:ext cx="492253" cy="454799"/>
          </a:xfrm>
          <a:prstGeom prst="rect">
            <a:avLst/>
          </a:prstGeom>
        </p:spPr>
      </p:pic>
      <p:sp>
        <p:nvSpPr>
          <p:cNvPr id="240" name="Rechteck 239"/>
          <p:cNvSpPr/>
          <p:nvPr/>
        </p:nvSpPr>
        <p:spPr>
          <a:xfrm>
            <a:off x="3494586" y="2946033"/>
            <a:ext cx="502879" cy="2366918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cxnSp>
        <p:nvCxnSpPr>
          <p:cNvPr id="189" name="Gerade Verbindung 18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hteck 190"/>
          <p:cNvSpPr/>
          <p:nvPr/>
        </p:nvSpPr>
        <p:spPr>
          <a:xfrm>
            <a:off x="10946718" y="6808"/>
            <a:ext cx="63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ALTER</a:t>
            </a:r>
          </a:p>
        </p:txBody>
      </p:sp>
      <p:sp>
        <p:nvSpPr>
          <p:cNvPr id="3" name="Rechteck 2"/>
          <p:cNvSpPr/>
          <p:nvPr/>
        </p:nvSpPr>
        <p:spPr>
          <a:xfrm>
            <a:off x="9605729" y="2039426"/>
            <a:ext cx="95192" cy="278741"/>
          </a:xfrm>
          <a:prstGeom prst="rect">
            <a:avLst/>
          </a:prstGeom>
          <a:gradFill flip="none" rotWithShape="1">
            <a:gsLst>
              <a:gs pos="7000">
                <a:srgbClr val="D01735"/>
              </a:gs>
              <a:gs pos="95000">
                <a:srgbClr val="E8466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2" name="Rechteck 191"/>
          <p:cNvSpPr/>
          <p:nvPr/>
        </p:nvSpPr>
        <p:spPr>
          <a:xfrm>
            <a:off x="9875484" y="2103996"/>
            <a:ext cx="50384" cy="237357"/>
          </a:xfrm>
          <a:prstGeom prst="rect">
            <a:avLst/>
          </a:prstGeom>
          <a:solidFill>
            <a:srgbClr val="E93B58"/>
          </a:solidFill>
          <a:ln>
            <a:solidFill>
              <a:srgbClr val="E93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3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/>
              <a:t>Radionutzung nach Alter</a:t>
            </a:r>
          </a:p>
        </p:txBody>
      </p:sp>
      <p:sp>
        <p:nvSpPr>
          <p:cNvPr id="297" name="Rechteck 296"/>
          <p:cNvSpPr/>
          <p:nvPr/>
        </p:nvSpPr>
        <p:spPr>
          <a:xfrm>
            <a:off x="7289966" y="2944277"/>
            <a:ext cx="508119" cy="2366918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8" name="Rechteck 307"/>
          <p:cNvSpPr/>
          <p:nvPr/>
        </p:nvSpPr>
        <p:spPr>
          <a:xfrm>
            <a:off x="11126799" y="2946073"/>
            <a:ext cx="500689" cy="2366918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7" name="Textfeld 316"/>
          <p:cNvSpPr txBox="1"/>
          <p:nvPr/>
        </p:nvSpPr>
        <p:spPr>
          <a:xfrm>
            <a:off x="3072069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2018</a:t>
            </a:r>
          </a:p>
        </p:txBody>
      </p:sp>
      <p:sp>
        <p:nvSpPr>
          <p:cNvPr id="229" name="Textfeld 228"/>
          <p:cNvSpPr txBox="1"/>
          <p:nvPr/>
        </p:nvSpPr>
        <p:spPr>
          <a:xfrm>
            <a:off x="2613094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2018</a:t>
            </a:r>
          </a:p>
        </p:txBody>
      </p:sp>
      <p:sp>
        <p:nvSpPr>
          <p:cNvPr id="241" name="Textfeld 240"/>
          <p:cNvSpPr txBox="1"/>
          <p:nvPr/>
        </p:nvSpPr>
        <p:spPr>
          <a:xfrm>
            <a:off x="2154121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2017</a:t>
            </a:r>
          </a:p>
        </p:txBody>
      </p:sp>
      <p:sp>
        <p:nvSpPr>
          <p:cNvPr id="237" name="Textfeld 236"/>
          <p:cNvSpPr txBox="1"/>
          <p:nvPr/>
        </p:nvSpPr>
        <p:spPr>
          <a:xfrm>
            <a:off x="1695148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2017</a:t>
            </a:r>
          </a:p>
        </p:txBody>
      </p:sp>
      <p:sp>
        <p:nvSpPr>
          <p:cNvPr id="236" name="Textfeld 235"/>
          <p:cNvSpPr txBox="1"/>
          <p:nvPr/>
        </p:nvSpPr>
        <p:spPr>
          <a:xfrm>
            <a:off x="1236175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2016</a:t>
            </a:r>
          </a:p>
        </p:txBody>
      </p:sp>
      <p:sp>
        <p:nvSpPr>
          <p:cNvPr id="234" name="Textfeld 233"/>
          <p:cNvSpPr txBox="1"/>
          <p:nvPr/>
        </p:nvSpPr>
        <p:spPr>
          <a:xfrm>
            <a:off x="777202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2016</a:t>
            </a:r>
          </a:p>
        </p:txBody>
      </p:sp>
      <p:sp>
        <p:nvSpPr>
          <p:cNvPr id="231" name="Textfeld 230"/>
          <p:cNvSpPr txBox="1"/>
          <p:nvPr/>
        </p:nvSpPr>
        <p:spPr>
          <a:xfrm>
            <a:off x="318229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2015</a:t>
            </a:r>
          </a:p>
        </p:txBody>
      </p:sp>
      <p:sp>
        <p:nvSpPr>
          <p:cNvPr id="362" name="Textfeld 361"/>
          <p:cNvSpPr txBox="1"/>
          <p:nvPr/>
        </p:nvSpPr>
        <p:spPr>
          <a:xfrm>
            <a:off x="3466089" y="4917405"/>
            <a:ext cx="520899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01B66241-AAC3-4220-8349-1E578CA19D1F}"/>
              </a:ext>
            </a:extLst>
          </p:cNvPr>
          <p:cNvSpPr txBox="1"/>
          <p:nvPr/>
        </p:nvSpPr>
        <p:spPr>
          <a:xfrm>
            <a:off x="6872925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2018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29CE0344-6D20-401B-BE1C-A8B16974240E}"/>
              </a:ext>
            </a:extLst>
          </p:cNvPr>
          <p:cNvSpPr txBox="1"/>
          <p:nvPr/>
        </p:nvSpPr>
        <p:spPr>
          <a:xfrm>
            <a:off x="6422626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2018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9FCCEAE0-72AF-4D00-8A45-A72D48CD54C8}"/>
              </a:ext>
            </a:extLst>
          </p:cNvPr>
          <p:cNvSpPr txBox="1"/>
          <p:nvPr/>
        </p:nvSpPr>
        <p:spPr>
          <a:xfrm>
            <a:off x="5972327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2017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1ED6FF22-ADB1-40CB-961A-379D5418965D}"/>
              </a:ext>
            </a:extLst>
          </p:cNvPr>
          <p:cNvSpPr txBox="1"/>
          <p:nvPr/>
        </p:nvSpPr>
        <p:spPr>
          <a:xfrm>
            <a:off x="5522028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2017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AC7ACDAF-905C-4D87-936E-B5BB5CD06476}"/>
              </a:ext>
            </a:extLst>
          </p:cNvPr>
          <p:cNvSpPr txBox="1"/>
          <p:nvPr/>
        </p:nvSpPr>
        <p:spPr>
          <a:xfrm>
            <a:off x="5071729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2016</a:t>
            </a:r>
          </a:p>
        </p:txBody>
      </p:sp>
      <p:sp>
        <p:nvSpPr>
          <p:cNvPr id="424" name="Textfeld 423">
            <a:extLst>
              <a:ext uri="{FF2B5EF4-FFF2-40B4-BE49-F238E27FC236}">
                <a16:creationId xmlns:a16="http://schemas.microsoft.com/office/drawing/2014/main" id="{0E228CDF-67D1-46BE-B335-5FBBDB84125A}"/>
              </a:ext>
            </a:extLst>
          </p:cNvPr>
          <p:cNvSpPr txBox="1"/>
          <p:nvPr/>
        </p:nvSpPr>
        <p:spPr>
          <a:xfrm>
            <a:off x="4621430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2016</a:t>
            </a:r>
          </a:p>
        </p:txBody>
      </p:sp>
      <p:sp>
        <p:nvSpPr>
          <p:cNvPr id="425" name="Textfeld 424">
            <a:extLst>
              <a:ext uri="{FF2B5EF4-FFF2-40B4-BE49-F238E27FC236}">
                <a16:creationId xmlns:a16="http://schemas.microsoft.com/office/drawing/2014/main" id="{F4FF4C57-1B88-49C1-920E-01EB3268C9FA}"/>
              </a:ext>
            </a:extLst>
          </p:cNvPr>
          <p:cNvSpPr txBox="1"/>
          <p:nvPr/>
        </p:nvSpPr>
        <p:spPr>
          <a:xfrm>
            <a:off x="4171131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2015</a:t>
            </a:r>
          </a:p>
        </p:txBody>
      </p:sp>
      <p:sp>
        <p:nvSpPr>
          <p:cNvPr id="426" name="Textfeld 425">
            <a:extLst>
              <a:ext uri="{FF2B5EF4-FFF2-40B4-BE49-F238E27FC236}">
                <a16:creationId xmlns:a16="http://schemas.microsoft.com/office/drawing/2014/main" id="{110F6056-FD63-48BE-8A01-5F209D5C184F}"/>
              </a:ext>
            </a:extLst>
          </p:cNvPr>
          <p:cNvSpPr txBox="1"/>
          <p:nvPr/>
        </p:nvSpPr>
        <p:spPr>
          <a:xfrm>
            <a:off x="7276240" y="4917405"/>
            <a:ext cx="520899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2019</a:t>
            </a:r>
          </a:p>
        </p:txBody>
      </p:sp>
      <p:sp>
        <p:nvSpPr>
          <p:cNvPr id="427" name="Textfeld 426">
            <a:extLst>
              <a:ext uri="{FF2B5EF4-FFF2-40B4-BE49-F238E27FC236}">
                <a16:creationId xmlns:a16="http://schemas.microsoft.com/office/drawing/2014/main" id="{19EAA076-5081-49E8-A621-9BC6F9677E6B}"/>
              </a:ext>
            </a:extLst>
          </p:cNvPr>
          <p:cNvSpPr txBox="1"/>
          <p:nvPr/>
        </p:nvSpPr>
        <p:spPr>
          <a:xfrm>
            <a:off x="10713864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2018</a:t>
            </a:r>
          </a:p>
        </p:txBody>
      </p:sp>
      <p:sp>
        <p:nvSpPr>
          <p:cNvPr id="428" name="Textfeld 427">
            <a:extLst>
              <a:ext uri="{FF2B5EF4-FFF2-40B4-BE49-F238E27FC236}">
                <a16:creationId xmlns:a16="http://schemas.microsoft.com/office/drawing/2014/main" id="{7650CF1C-12A3-43F6-B0F9-41AB6AC9CE9B}"/>
              </a:ext>
            </a:extLst>
          </p:cNvPr>
          <p:cNvSpPr txBox="1"/>
          <p:nvPr/>
        </p:nvSpPr>
        <p:spPr>
          <a:xfrm>
            <a:off x="10256240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2018</a:t>
            </a:r>
          </a:p>
        </p:txBody>
      </p:sp>
      <p:sp>
        <p:nvSpPr>
          <p:cNvPr id="429" name="Textfeld 428">
            <a:extLst>
              <a:ext uri="{FF2B5EF4-FFF2-40B4-BE49-F238E27FC236}">
                <a16:creationId xmlns:a16="http://schemas.microsoft.com/office/drawing/2014/main" id="{574E943D-FE32-4DA0-92A9-09CA8F1EF613}"/>
              </a:ext>
            </a:extLst>
          </p:cNvPr>
          <p:cNvSpPr txBox="1"/>
          <p:nvPr/>
        </p:nvSpPr>
        <p:spPr>
          <a:xfrm>
            <a:off x="9798614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2017</a:t>
            </a:r>
          </a:p>
        </p:txBody>
      </p:sp>
      <p:sp>
        <p:nvSpPr>
          <p:cNvPr id="430" name="Textfeld 429">
            <a:extLst>
              <a:ext uri="{FF2B5EF4-FFF2-40B4-BE49-F238E27FC236}">
                <a16:creationId xmlns:a16="http://schemas.microsoft.com/office/drawing/2014/main" id="{AADD869F-DC57-4C83-B445-7B51B4CC7F01}"/>
              </a:ext>
            </a:extLst>
          </p:cNvPr>
          <p:cNvSpPr txBox="1"/>
          <p:nvPr/>
        </p:nvSpPr>
        <p:spPr>
          <a:xfrm>
            <a:off x="9340988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2017</a:t>
            </a:r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A671D97D-2753-4FEA-A7B4-BF83DC77D84E}"/>
              </a:ext>
            </a:extLst>
          </p:cNvPr>
          <p:cNvSpPr txBox="1"/>
          <p:nvPr/>
        </p:nvSpPr>
        <p:spPr>
          <a:xfrm>
            <a:off x="8883362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2016</a:t>
            </a:r>
          </a:p>
        </p:txBody>
      </p:sp>
      <p:sp>
        <p:nvSpPr>
          <p:cNvPr id="432" name="Textfeld 431">
            <a:extLst>
              <a:ext uri="{FF2B5EF4-FFF2-40B4-BE49-F238E27FC236}">
                <a16:creationId xmlns:a16="http://schemas.microsoft.com/office/drawing/2014/main" id="{AFDE70ED-80F0-4074-B217-9A6523054CFC}"/>
              </a:ext>
            </a:extLst>
          </p:cNvPr>
          <p:cNvSpPr txBox="1"/>
          <p:nvPr/>
        </p:nvSpPr>
        <p:spPr>
          <a:xfrm>
            <a:off x="8425736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2016</a:t>
            </a:r>
          </a:p>
        </p:txBody>
      </p:sp>
      <p:sp>
        <p:nvSpPr>
          <p:cNvPr id="433" name="Textfeld 432">
            <a:extLst>
              <a:ext uri="{FF2B5EF4-FFF2-40B4-BE49-F238E27FC236}">
                <a16:creationId xmlns:a16="http://schemas.microsoft.com/office/drawing/2014/main" id="{F2A41DF0-27FC-4A3C-B15B-00505C555ECC}"/>
              </a:ext>
            </a:extLst>
          </p:cNvPr>
          <p:cNvSpPr txBox="1"/>
          <p:nvPr/>
        </p:nvSpPr>
        <p:spPr>
          <a:xfrm>
            <a:off x="7968110" y="4915425"/>
            <a:ext cx="3960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Herbst 2015</a:t>
            </a:r>
          </a:p>
        </p:txBody>
      </p:sp>
      <p:sp>
        <p:nvSpPr>
          <p:cNvPr id="434" name="Textfeld 433">
            <a:extLst>
              <a:ext uri="{FF2B5EF4-FFF2-40B4-BE49-F238E27FC236}">
                <a16:creationId xmlns:a16="http://schemas.microsoft.com/office/drawing/2014/main" id="{6F0C9221-7B06-4A54-90D2-1A8DB18D1CC8}"/>
              </a:ext>
            </a:extLst>
          </p:cNvPr>
          <p:cNvSpPr txBox="1"/>
          <p:nvPr/>
        </p:nvSpPr>
        <p:spPr>
          <a:xfrm>
            <a:off x="11106589" y="4917405"/>
            <a:ext cx="520899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Frühling 2019</a:t>
            </a:r>
          </a:p>
        </p:txBody>
      </p: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A62E45EA-6476-4387-80BA-05DBE1086081}"/>
              </a:ext>
            </a:extLst>
          </p:cNvPr>
          <p:cNvGrpSpPr/>
          <p:nvPr/>
        </p:nvGrpSpPr>
        <p:grpSpPr>
          <a:xfrm>
            <a:off x="4185906" y="5503877"/>
            <a:ext cx="4117051" cy="549952"/>
            <a:chOff x="4185906" y="5503877"/>
            <a:chExt cx="4117051" cy="549952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94D4B21D-7B27-4CCF-822F-D0344B3845A8}"/>
                </a:ext>
              </a:extLst>
            </p:cNvPr>
            <p:cNvGrpSpPr/>
            <p:nvPr/>
          </p:nvGrpSpPr>
          <p:grpSpPr>
            <a:xfrm>
              <a:off x="4185906" y="5511562"/>
              <a:ext cx="2276993" cy="498034"/>
              <a:chOff x="2130010" y="5614305"/>
              <a:chExt cx="1364576" cy="323622"/>
            </a:xfrm>
          </p:grpSpPr>
          <p:grpSp>
            <p:nvGrpSpPr>
              <p:cNvPr id="124" name="Group 349">
                <a:extLst>
                  <a:ext uri="{FF2B5EF4-FFF2-40B4-BE49-F238E27FC236}">
                    <a16:creationId xmlns:a16="http://schemas.microsoft.com/office/drawing/2014/main" id="{1DE7FC6A-1444-48FB-BA5B-79959C5868C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59670" y="5836171"/>
                <a:ext cx="534916" cy="70700"/>
                <a:chOff x="-13" y="3175"/>
                <a:chExt cx="7740" cy="1023"/>
              </a:xfrm>
              <a:solidFill>
                <a:srgbClr val="DA1838"/>
              </a:solidFill>
            </p:grpSpPr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0B77D4FE-27BC-4CE1-A747-CFBB97238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3229"/>
                  <a:ext cx="184" cy="202"/>
                </a:xfrm>
                <a:custGeom>
                  <a:avLst/>
                  <a:gdLst>
                    <a:gd name="T0" fmla="*/ 118 w 142"/>
                    <a:gd name="T1" fmla="*/ 64 h 156"/>
                    <a:gd name="T2" fmla="*/ 58 w 142"/>
                    <a:gd name="T3" fmla="*/ 138 h 156"/>
                    <a:gd name="T4" fmla="*/ 118 w 142"/>
                    <a:gd name="T5" fmla="*/ 64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" h="156">
                      <a:moveTo>
                        <a:pt x="118" y="64"/>
                      </a:moveTo>
                      <a:cubicBezTo>
                        <a:pt x="142" y="121"/>
                        <a:pt x="93" y="156"/>
                        <a:pt x="58" y="138"/>
                      </a:cubicBezTo>
                      <a:cubicBezTo>
                        <a:pt x="0" y="109"/>
                        <a:pt x="67" y="0"/>
                        <a:pt x="118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449905A4-4677-4C86-A767-85F274541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" y="3283"/>
                  <a:ext cx="179" cy="164"/>
                </a:xfrm>
                <a:custGeom>
                  <a:avLst/>
                  <a:gdLst>
                    <a:gd name="T0" fmla="*/ 73 w 139"/>
                    <a:gd name="T1" fmla="*/ 8 h 127"/>
                    <a:gd name="T2" fmla="*/ 101 w 139"/>
                    <a:gd name="T3" fmla="*/ 96 h 127"/>
                    <a:gd name="T4" fmla="*/ 73 w 139"/>
                    <a:gd name="T5" fmla="*/ 8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127">
                      <a:moveTo>
                        <a:pt x="73" y="8"/>
                      </a:moveTo>
                      <a:cubicBezTo>
                        <a:pt x="121" y="0"/>
                        <a:pt x="139" y="75"/>
                        <a:pt x="101" y="96"/>
                      </a:cubicBezTo>
                      <a:cubicBezTo>
                        <a:pt x="47" y="127"/>
                        <a:pt x="0" y="20"/>
                        <a:pt x="7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93AF0694-CA1F-495C-B47E-6842298DA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2" y="3281"/>
                  <a:ext cx="202" cy="177"/>
                </a:xfrm>
                <a:custGeom>
                  <a:avLst/>
                  <a:gdLst>
                    <a:gd name="T0" fmla="*/ 38 w 156"/>
                    <a:gd name="T1" fmla="*/ 24 h 137"/>
                    <a:gd name="T2" fmla="*/ 117 w 156"/>
                    <a:gd name="T3" fmla="*/ 29 h 137"/>
                    <a:gd name="T4" fmla="*/ 38 w 156"/>
                    <a:gd name="T5" fmla="*/ 24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" h="137">
                      <a:moveTo>
                        <a:pt x="38" y="24"/>
                      </a:moveTo>
                      <a:cubicBezTo>
                        <a:pt x="63" y="0"/>
                        <a:pt x="105" y="3"/>
                        <a:pt x="117" y="29"/>
                      </a:cubicBezTo>
                      <a:cubicBezTo>
                        <a:pt x="156" y="108"/>
                        <a:pt x="0" y="137"/>
                        <a:pt x="3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81B32163-C2AC-49B4-81A9-CF536F67D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7" y="3260"/>
                  <a:ext cx="162" cy="203"/>
                </a:xfrm>
                <a:custGeom>
                  <a:avLst/>
                  <a:gdLst>
                    <a:gd name="T0" fmla="*/ 48 w 125"/>
                    <a:gd name="T1" fmla="*/ 26 h 157"/>
                    <a:gd name="T2" fmla="*/ 34 w 125"/>
                    <a:gd name="T3" fmla="*/ 114 h 157"/>
                    <a:gd name="T4" fmla="*/ 48 w 125"/>
                    <a:gd name="T5" fmla="*/ 2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5" h="157">
                      <a:moveTo>
                        <a:pt x="48" y="26"/>
                      </a:moveTo>
                      <a:cubicBezTo>
                        <a:pt x="125" y="0"/>
                        <a:pt x="110" y="157"/>
                        <a:pt x="34" y="114"/>
                      </a:cubicBezTo>
                      <a:cubicBezTo>
                        <a:pt x="0" y="95"/>
                        <a:pt x="13" y="38"/>
                        <a:pt x="4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74B413AA-B5F7-4567-A23F-C359F0FC3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3277"/>
                  <a:ext cx="96" cy="642"/>
                </a:xfrm>
                <a:custGeom>
                  <a:avLst/>
                  <a:gdLst>
                    <a:gd name="T0" fmla="*/ 74 w 74"/>
                    <a:gd name="T1" fmla="*/ 13 h 497"/>
                    <a:gd name="T2" fmla="*/ 74 w 74"/>
                    <a:gd name="T3" fmla="*/ 492 h 497"/>
                    <a:gd name="T4" fmla="*/ 0 w 74"/>
                    <a:gd name="T5" fmla="*/ 487 h 497"/>
                    <a:gd name="T6" fmla="*/ 0 w 74"/>
                    <a:gd name="T7" fmla="*/ 27 h 497"/>
                    <a:gd name="T8" fmla="*/ 74 w 74"/>
                    <a:gd name="T9" fmla="*/ 13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497">
                      <a:moveTo>
                        <a:pt x="74" y="13"/>
                      </a:moveTo>
                      <a:cubicBezTo>
                        <a:pt x="74" y="173"/>
                        <a:pt x="74" y="332"/>
                        <a:pt x="74" y="492"/>
                      </a:cubicBezTo>
                      <a:cubicBezTo>
                        <a:pt x="50" y="489"/>
                        <a:pt x="16" y="497"/>
                        <a:pt x="0" y="487"/>
                      </a:cubicBezTo>
                      <a:cubicBezTo>
                        <a:pt x="0" y="334"/>
                        <a:pt x="0" y="180"/>
                        <a:pt x="0" y="27"/>
                      </a:cubicBezTo>
                      <a:cubicBezTo>
                        <a:pt x="2" y="0"/>
                        <a:pt x="50" y="19"/>
                        <a:pt x="7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554C0DFD-3F6E-43C7-A31B-095B7A0C6B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97" y="3294"/>
                  <a:ext cx="350" cy="639"/>
                </a:xfrm>
                <a:custGeom>
                  <a:avLst/>
                  <a:gdLst>
                    <a:gd name="T0" fmla="*/ 197 w 271"/>
                    <a:gd name="T1" fmla="*/ 0 h 495"/>
                    <a:gd name="T2" fmla="*/ 271 w 271"/>
                    <a:gd name="T3" fmla="*/ 0 h 495"/>
                    <a:gd name="T4" fmla="*/ 271 w 271"/>
                    <a:gd name="T5" fmla="*/ 479 h 495"/>
                    <a:gd name="T6" fmla="*/ 211 w 271"/>
                    <a:gd name="T7" fmla="*/ 479 h 495"/>
                    <a:gd name="T8" fmla="*/ 206 w 271"/>
                    <a:gd name="T9" fmla="*/ 446 h 495"/>
                    <a:gd name="T10" fmla="*/ 141 w 271"/>
                    <a:gd name="T11" fmla="*/ 483 h 495"/>
                    <a:gd name="T12" fmla="*/ 108 w 271"/>
                    <a:gd name="T13" fmla="*/ 140 h 495"/>
                    <a:gd name="T14" fmla="*/ 197 w 271"/>
                    <a:gd name="T15" fmla="*/ 167 h 495"/>
                    <a:gd name="T16" fmla="*/ 197 w 271"/>
                    <a:gd name="T17" fmla="*/ 0 h 495"/>
                    <a:gd name="T18" fmla="*/ 155 w 271"/>
                    <a:gd name="T19" fmla="*/ 423 h 495"/>
                    <a:gd name="T20" fmla="*/ 178 w 271"/>
                    <a:gd name="T21" fmla="*/ 205 h 495"/>
                    <a:gd name="T22" fmla="*/ 155 w 271"/>
                    <a:gd name="T23" fmla="*/ 423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1" h="495">
                      <a:moveTo>
                        <a:pt x="197" y="0"/>
                      </a:moveTo>
                      <a:cubicBezTo>
                        <a:pt x="221" y="0"/>
                        <a:pt x="246" y="0"/>
                        <a:pt x="271" y="0"/>
                      </a:cubicBezTo>
                      <a:cubicBezTo>
                        <a:pt x="271" y="160"/>
                        <a:pt x="271" y="319"/>
                        <a:pt x="271" y="479"/>
                      </a:cubicBezTo>
                      <a:cubicBezTo>
                        <a:pt x="251" y="479"/>
                        <a:pt x="231" y="479"/>
                        <a:pt x="211" y="479"/>
                      </a:cubicBezTo>
                      <a:cubicBezTo>
                        <a:pt x="213" y="464"/>
                        <a:pt x="202" y="462"/>
                        <a:pt x="206" y="446"/>
                      </a:cubicBezTo>
                      <a:cubicBezTo>
                        <a:pt x="186" y="452"/>
                        <a:pt x="172" y="481"/>
                        <a:pt x="141" y="483"/>
                      </a:cubicBezTo>
                      <a:cubicBezTo>
                        <a:pt x="2" y="495"/>
                        <a:pt x="0" y="181"/>
                        <a:pt x="108" y="140"/>
                      </a:cubicBezTo>
                      <a:cubicBezTo>
                        <a:pt x="153" y="134"/>
                        <a:pt x="179" y="146"/>
                        <a:pt x="197" y="167"/>
                      </a:cubicBezTo>
                      <a:cubicBezTo>
                        <a:pt x="197" y="112"/>
                        <a:pt x="197" y="56"/>
                        <a:pt x="197" y="0"/>
                      </a:cubicBezTo>
                      <a:close/>
                      <a:moveTo>
                        <a:pt x="155" y="423"/>
                      </a:moveTo>
                      <a:cubicBezTo>
                        <a:pt x="219" y="423"/>
                        <a:pt x="204" y="248"/>
                        <a:pt x="178" y="205"/>
                      </a:cubicBezTo>
                      <a:cubicBezTo>
                        <a:pt x="73" y="178"/>
                        <a:pt x="88" y="423"/>
                        <a:pt x="155" y="4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F08C2918-5B37-46DF-B530-B14E64AC57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6" y="3287"/>
                  <a:ext cx="348" cy="650"/>
                </a:xfrm>
                <a:custGeom>
                  <a:avLst/>
                  <a:gdLst>
                    <a:gd name="T0" fmla="*/ 269 w 269"/>
                    <a:gd name="T1" fmla="*/ 5 h 503"/>
                    <a:gd name="T2" fmla="*/ 269 w 269"/>
                    <a:gd name="T3" fmla="*/ 484 h 503"/>
                    <a:gd name="T4" fmla="*/ 209 w 269"/>
                    <a:gd name="T5" fmla="*/ 484 h 503"/>
                    <a:gd name="T6" fmla="*/ 204 w 269"/>
                    <a:gd name="T7" fmla="*/ 447 h 503"/>
                    <a:gd name="T8" fmla="*/ 144 w 269"/>
                    <a:gd name="T9" fmla="*/ 488 h 503"/>
                    <a:gd name="T10" fmla="*/ 106 w 269"/>
                    <a:gd name="T11" fmla="*/ 145 h 503"/>
                    <a:gd name="T12" fmla="*/ 195 w 269"/>
                    <a:gd name="T13" fmla="*/ 172 h 503"/>
                    <a:gd name="T14" fmla="*/ 195 w 269"/>
                    <a:gd name="T15" fmla="*/ 10 h 503"/>
                    <a:gd name="T16" fmla="*/ 269 w 269"/>
                    <a:gd name="T17" fmla="*/ 5 h 503"/>
                    <a:gd name="T18" fmla="*/ 153 w 269"/>
                    <a:gd name="T19" fmla="*/ 428 h 503"/>
                    <a:gd name="T20" fmla="*/ 144 w 269"/>
                    <a:gd name="T21" fmla="*/ 210 h 503"/>
                    <a:gd name="T22" fmla="*/ 153 w 269"/>
                    <a:gd name="T23" fmla="*/ 428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03">
                      <a:moveTo>
                        <a:pt x="269" y="5"/>
                      </a:moveTo>
                      <a:cubicBezTo>
                        <a:pt x="269" y="162"/>
                        <a:pt x="269" y="343"/>
                        <a:pt x="269" y="484"/>
                      </a:cubicBezTo>
                      <a:cubicBezTo>
                        <a:pt x="249" y="484"/>
                        <a:pt x="229" y="484"/>
                        <a:pt x="209" y="484"/>
                      </a:cubicBezTo>
                      <a:cubicBezTo>
                        <a:pt x="211" y="468"/>
                        <a:pt x="207" y="458"/>
                        <a:pt x="204" y="447"/>
                      </a:cubicBezTo>
                      <a:cubicBezTo>
                        <a:pt x="182" y="465"/>
                        <a:pt x="172" y="485"/>
                        <a:pt x="144" y="488"/>
                      </a:cubicBezTo>
                      <a:cubicBezTo>
                        <a:pt x="0" y="503"/>
                        <a:pt x="0" y="187"/>
                        <a:pt x="106" y="145"/>
                      </a:cubicBezTo>
                      <a:cubicBezTo>
                        <a:pt x="150" y="140"/>
                        <a:pt x="179" y="149"/>
                        <a:pt x="195" y="172"/>
                      </a:cubicBezTo>
                      <a:cubicBezTo>
                        <a:pt x="195" y="118"/>
                        <a:pt x="195" y="64"/>
                        <a:pt x="195" y="10"/>
                      </a:cubicBezTo>
                      <a:cubicBezTo>
                        <a:pt x="211" y="0"/>
                        <a:pt x="245" y="7"/>
                        <a:pt x="269" y="5"/>
                      </a:cubicBezTo>
                      <a:close/>
                      <a:moveTo>
                        <a:pt x="153" y="428"/>
                      </a:moveTo>
                      <a:cubicBezTo>
                        <a:pt x="217" y="429"/>
                        <a:pt x="217" y="187"/>
                        <a:pt x="144" y="210"/>
                      </a:cubicBezTo>
                      <a:cubicBezTo>
                        <a:pt x="88" y="227"/>
                        <a:pt x="89" y="427"/>
                        <a:pt x="153" y="4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C2C069BE-ADCD-41DE-A2A5-C7B03B61B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3" y="3175"/>
                  <a:ext cx="484" cy="881"/>
                </a:xfrm>
                <a:custGeom>
                  <a:avLst/>
                  <a:gdLst>
                    <a:gd name="T0" fmla="*/ 13 w 374"/>
                    <a:gd name="T1" fmla="*/ 566 h 682"/>
                    <a:gd name="T2" fmla="*/ 22 w 374"/>
                    <a:gd name="T3" fmla="*/ 111 h 682"/>
                    <a:gd name="T4" fmla="*/ 13 w 374"/>
                    <a:gd name="T5" fmla="*/ 566 h 682"/>
                    <a:gd name="T6" fmla="*/ 87 w 374"/>
                    <a:gd name="T7" fmla="*/ 171 h 682"/>
                    <a:gd name="T8" fmla="*/ 87 w 374"/>
                    <a:gd name="T9" fmla="*/ 510 h 682"/>
                    <a:gd name="T10" fmla="*/ 87 w 374"/>
                    <a:gd name="T11" fmla="*/ 17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682">
                      <a:moveTo>
                        <a:pt x="13" y="566"/>
                      </a:moveTo>
                      <a:cubicBezTo>
                        <a:pt x="19" y="421"/>
                        <a:pt x="0" y="248"/>
                        <a:pt x="22" y="111"/>
                      </a:cubicBezTo>
                      <a:cubicBezTo>
                        <a:pt x="374" y="0"/>
                        <a:pt x="356" y="682"/>
                        <a:pt x="13" y="566"/>
                      </a:cubicBezTo>
                      <a:close/>
                      <a:moveTo>
                        <a:pt x="87" y="171"/>
                      </a:moveTo>
                      <a:cubicBezTo>
                        <a:pt x="79" y="273"/>
                        <a:pt x="79" y="408"/>
                        <a:pt x="87" y="510"/>
                      </a:cubicBezTo>
                      <a:cubicBezTo>
                        <a:pt x="252" y="535"/>
                        <a:pt x="225" y="99"/>
                        <a:pt x="87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02CE954B-7C8B-4FB4-A8B8-8E7A1B1F96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3" y="3312"/>
                  <a:ext cx="367" cy="601"/>
                </a:xfrm>
                <a:custGeom>
                  <a:avLst/>
                  <a:gdLst>
                    <a:gd name="T0" fmla="*/ 186 w 284"/>
                    <a:gd name="T1" fmla="*/ 0 h 465"/>
                    <a:gd name="T2" fmla="*/ 284 w 284"/>
                    <a:gd name="T3" fmla="*/ 465 h 465"/>
                    <a:gd name="T4" fmla="*/ 214 w 284"/>
                    <a:gd name="T5" fmla="*/ 465 h 465"/>
                    <a:gd name="T6" fmla="*/ 186 w 284"/>
                    <a:gd name="T7" fmla="*/ 344 h 465"/>
                    <a:gd name="T8" fmla="*/ 98 w 284"/>
                    <a:gd name="T9" fmla="*/ 344 h 465"/>
                    <a:gd name="T10" fmla="*/ 70 w 284"/>
                    <a:gd name="T11" fmla="*/ 465 h 465"/>
                    <a:gd name="T12" fmla="*/ 0 w 284"/>
                    <a:gd name="T13" fmla="*/ 465 h 465"/>
                    <a:gd name="T14" fmla="*/ 102 w 284"/>
                    <a:gd name="T15" fmla="*/ 0 h 465"/>
                    <a:gd name="T16" fmla="*/ 186 w 284"/>
                    <a:gd name="T17" fmla="*/ 0 h 465"/>
                    <a:gd name="T18" fmla="*/ 102 w 284"/>
                    <a:gd name="T19" fmla="*/ 284 h 465"/>
                    <a:gd name="T20" fmla="*/ 177 w 284"/>
                    <a:gd name="T21" fmla="*/ 284 h 465"/>
                    <a:gd name="T22" fmla="*/ 140 w 284"/>
                    <a:gd name="T23" fmla="*/ 7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4" h="465">
                      <a:moveTo>
                        <a:pt x="186" y="0"/>
                      </a:moveTo>
                      <a:cubicBezTo>
                        <a:pt x="220" y="154"/>
                        <a:pt x="250" y="311"/>
                        <a:pt x="284" y="465"/>
                      </a:cubicBezTo>
                      <a:cubicBezTo>
                        <a:pt x="260" y="465"/>
                        <a:pt x="237" y="465"/>
                        <a:pt x="214" y="465"/>
                      </a:cubicBezTo>
                      <a:cubicBezTo>
                        <a:pt x="201" y="429"/>
                        <a:pt x="197" y="382"/>
                        <a:pt x="186" y="344"/>
                      </a:cubicBezTo>
                      <a:cubicBezTo>
                        <a:pt x="157" y="344"/>
                        <a:pt x="127" y="344"/>
                        <a:pt x="98" y="344"/>
                      </a:cubicBezTo>
                      <a:cubicBezTo>
                        <a:pt x="83" y="379"/>
                        <a:pt x="79" y="424"/>
                        <a:pt x="70" y="465"/>
                      </a:cubicBezTo>
                      <a:cubicBezTo>
                        <a:pt x="47" y="465"/>
                        <a:pt x="23" y="465"/>
                        <a:pt x="0" y="465"/>
                      </a:cubicBezTo>
                      <a:cubicBezTo>
                        <a:pt x="31" y="306"/>
                        <a:pt x="67" y="154"/>
                        <a:pt x="102" y="0"/>
                      </a:cubicBezTo>
                      <a:cubicBezTo>
                        <a:pt x="130" y="0"/>
                        <a:pt x="158" y="0"/>
                        <a:pt x="186" y="0"/>
                      </a:cubicBezTo>
                      <a:close/>
                      <a:moveTo>
                        <a:pt x="102" y="284"/>
                      </a:moveTo>
                      <a:cubicBezTo>
                        <a:pt x="127" y="284"/>
                        <a:pt x="152" y="284"/>
                        <a:pt x="177" y="284"/>
                      </a:cubicBezTo>
                      <a:cubicBezTo>
                        <a:pt x="165" y="213"/>
                        <a:pt x="156" y="140"/>
                        <a:pt x="140" y="7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9D60A8D8-AEEF-4C0A-A8EB-27D7BAFEF3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29" y="3278"/>
                  <a:ext cx="394" cy="686"/>
                </a:xfrm>
                <a:custGeom>
                  <a:avLst/>
                  <a:gdLst>
                    <a:gd name="T0" fmla="*/ 167 w 305"/>
                    <a:gd name="T1" fmla="*/ 240 h 531"/>
                    <a:gd name="T2" fmla="*/ 237 w 305"/>
                    <a:gd name="T3" fmla="*/ 296 h 531"/>
                    <a:gd name="T4" fmla="*/ 0 w 305"/>
                    <a:gd name="T5" fmla="*/ 486 h 531"/>
                    <a:gd name="T6" fmla="*/ 0 w 305"/>
                    <a:gd name="T7" fmla="*/ 31 h 531"/>
                    <a:gd name="T8" fmla="*/ 228 w 305"/>
                    <a:gd name="T9" fmla="*/ 184 h 531"/>
                    <a:gd name="T10" fmla="*/ 167 w 305"/>
                    <a:gd name="T11" fmla="*/ 240 h 531"/>
                    <a:gd name="T12" fmla="*/ 74 w 305"/>
                    <a:gd name="T13" fmla="*/ 82 h 531"/>
                    <a:gd name="T14" fmla="*/ 79 w 305"/>
                    <a:gd name="T15" fmla="*/ 221 h 531"/>
                    <a:gd name="T16" fmla="*/ 74 w 305"/>
                    <a:gd name="T17" fmla="*/ 82 h 531"/>
                    <a:gd name="T18" fmla="*/ 74 w 305"/>
                    <a:gd name="T19" fmla="*/ 435 h 531"/>
                    <a:gd name="T20" fmla="*/ 74 w 305"/>
                    <a:gd name="T21" fmla="*/ 272 h 531"/>
                    <a:gd name="T22" fmla="*/ 74 w 305"/>
                    <a:gd name="T23" fmla="*/ 435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5" h="531">
                      <a:moveTo>
                        <a:pt x="167" y="240"/>
                      </a:moveTo>
                      <a:cubicBezTo>
                        <a:pt x="198" y="258"/>
                        <a:pt x="223" y="269"/>
                        <a:pt x="237" y="296"/>
                      </a:cubicBezTo>
                      <a:cubicBezTo>
                        <a:pt x="305" y="426"/>
                        <a:pt x="154" y="531"/>
                        <a:pt x="0" y="486"/>
                      </a:cubicBezTo>
                      <a:cubicBezTo>
                        <a:pt x="0" y="334"/>
                        <a:pt x="0" y="182"/>
                        <a:pt x="0" y="31"/>
                      </a:cubicBezTo>
                      <a:cubicBezTo>
                        <a:pt x="134" y="0"/>
                        <a:pt x="275" y="51"/>
                        <a:pt x="228" y="184"/>
                      </a:cubicBezTo>
                      <a:cubicBezTo>
                        <a:pt x="219" y="209"/>
                        <a:pt x="194" y="224"/>
                        <a:pt x="167" y="240"/>
                      </a:cubicBezTo>
                      <a:close/>
                      <a:moveTo>
                        <a:pt x="74" y="82"/>
                      </a:moveTo>
                      <a:cubicBezTo>
                        <a:pt x="77" y="127"/>
                        <a:pt x="69" y="184"/>
                        <a:pt x="79" y="221"/>
                      </a:cubicBezTo>
                      <a:cubicBezTo>
                        <a:pt x="178" y="245"/>
                        <a:pt x="194" y="47"/>
                        <a:pt x="74" y="82"/>
                      </a:cubicBezTo>
                      <a:close/>
                      <a:moveTo>
                        <a:pt x="74" y="435"/>
                      </a:moveTo>
                      <a:cubicBezTo>
                        <a:pt x="208" y="463"/>
                        <a:pt x="200" y="247"/>
                        <a:pt x="74" y="272"/>
                      </a:cubicBezTo>
                      <a:cubicBezTo>
                        <a:pt x="74" y="327"/>
                        <a:pt x="74" y="381"/>
                        <a:pt x="74" y="4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E0F452B1-4142-483E-A32B-F7C0065F9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" y="3372"/>
                  <a:ext cx="229" cy="595"/>
                </a:xfrm>
                <a:custGeom>
                  <a:avLst/>
                  <a:gdLst>
                    <a:gd name="T0" fmla="*/ 111 w 177"/>
                    <a:gd name="T1" fmla="*/ 79 h 460"/>
                    <a:gd name="T2" fmla="*/ 177 w 177"/>
                    <a:gd name="T3" fmla="*/ 83 h 460"/>
                    <a:gd name="T4" fmla="*/ 177 w 177"/>
                    <a:gd name="T5" fmla="*/ 134 h 460"/>
                    <a:gd name="T6" fmla="*/ 116 w 177"/>
                    <a:gd name="T7" fmla="*/ 134 h 460"/>
                    <a:gd name="T8" fmla="*/ 130 w 177"/>
                    <a:gd name="T9" fmla="*/ 357 h 460"/>
                    <a:gd name="T10" fmla="*/ 172 w 177"/>
                    <a:gd name="T11" fmla="*/ 357 h 460"/>
                    <a:gd name="T12" fmla="*/ 167 w 177"/>
                    <a:gd name="T13" fmla="*/ 418 h 460"/>
                    <a:gd name="T14" fmla="*/ 42 w 177"/>
                    <a:gd name="T15" fmla="*/ 139 h 460"/>
                    <a:gd name="T16" fmla="*/ 0 w 177"/>
                    <a:gd name="T17" fmla="*/ 134 h 460"/>
                    <a:gd name="T18" fmla="*/ 0 w 177"/>
                    <a:gd name="T19" fmla="*/ 83 h 460"/>
                    <a:gd name="T20" fmla="*/ 42 w 177"/>
                    <a:gd name="T21" fmla="*/ 79 h 460"/>
                    <a:gd name="T22" fmla="*/ 42 w 177"/>
                    <a:gd name="T23" fmla="*/ 23 h 460"/>
                    <a:gd name="T24" fmla="*/ 102 w 177"/>
                    <a:gd name="T25" fmla="*/ 0 h 460"/>
                    <a:gd name="T26" fmla="*/ 111 w 177"/>
                    <a:gd name="T27" fmla="*/ 79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7" h="460">
                      <a:moveTo>
                        <a:pt x="111" y="79"/>
                      </a:moveTo>
                      <a:cubicBezTo>
                        <a:pt x="125" y="88"/>
                        <a:pt x="155" y="81"/>
                        <a:pt x="177" y="83"/>
                      </a:cubicBezTo>
                      <a:cubicBezTo>
                        <a:pt x="177" y="100"/>
                        <a:pt x="177" y="117"/>
                        <a:pt x="177" y="134"/>
                      </a:cubicBezTo>
                      <a:cubicBezTo>
                        <a:pt x="156" y="134"/>
                        <a:pt x="136" y="134"/>
                        <a:pt x="116" y="134"/>
                      </a:cubicBezTo>
                      <a:cubicBezTo>
                        <a:pt x="112" y="199"/>
                        <a:pt x="98" y="314"/>
                        <a:pt x="130" y="357"/>
                      </a:cubicBezTo>
                      <a:cubicBezTo>
                        <a:pt x="149" y="362"/>
                        <a:pt x="151" y="359"/>
                        <a:pt x="172" y="357"/>
                      </a:cubicBezTo>
                      <a:cubicBezTo>
                        <a:pt x="170" y="377"/>
                        <a:pt x="176" y="405"/>
                        <a:pt x="167" y="418"/>
                      </a:cubicBezTo>
                      <a:cubicBezTo>
                        <a:pt x="5" y="460"/>
                        <a:pt x="45" y="270"/>
                        <a:pt x="42" y="139"/>
                      </a:cubicBezTo>
                      <a:cubicBezTo>
                        <a:pt x="37" y="128"/>
                        <a:pt x="13" y="137"/>
                        <a:pt x="0" y="134"/>
                      </a:cubicBezTo>
                      <a:cubicBezTo>
                        <a:pt x="0" y="117"/>
                        <a:pt x="0" y="100"/>
                        <a:pt x="0" y="83"/>
                      </a:cubicBezTo>
                      <a:cubicBezTo>
                        <a:pt x="15" y="82"/>
                        <a:pt x="34" y="86"/>
                        <a:pt x="42" y="79"/>
                      </a:cubicBezTo>
                      <a:cubicBezTo>
                        <a:pt x="42" y="60"/>
                        <a:pt x="42" y="41"/>
                        <a:pt x="42" y="23"/>
                      </a:cubicBezTo>
                      <a:cubicBezTo>
                        <a:pt x="62" y="15"/>
                        <a:pt x="85" y="10"/>
                        <a:pt x="102" y="0"/>
                      </a:cubicBezTo>
                      <a:cubicBezTo>
                        <a:pt x="123" y="8"/>
                        <a:pt x="106" y="55"/>
                        <a:pt x="111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4462916C-084F-424B-A703-73997DF89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1" y="3372"/>
                  <a:ext cx="229" cy="607"/>
                </a:xfrm>
                <a:custGeom>
                  <a:avLst/>
                  <a:gdLst>
                    <a:gd name="T0" fmla="*/ 112 w 177"/>
                    <a:gd name="T1" fmla="*/ 79 h 469"/>
                    <a:gd name="T2" fmla="*/ 177 w 177"/>
                    <a:gd name="T3" fmla="*/ 83 h 469"/>
                    <a:gd name="T4" fmla="*/ 177 w 177"/>
                    <a:gd name="T5" fmla="*/ 134 h 469"/>
                    <a:gd name="T6" fmla="*/ 116 w 177"/>
                    <a:gd name="T7" fmla="*/ 134 h 469"/>
                    <a:gd name="T8" fmla="*/ 167 w 177"/>
                    <a:gd name="T9" fmla="*/ 357 h 469"/>
                    <a:gd name="T10" fmla="*/ 172 w 177"/>
                    <a:gd name="T11" fmla="*/ 413 h 469"/>
                    <a:gd name="T12" fmla="*/ 37 w 177"/>
                    <a:gd name="T13" fmla="*/ 139 h 469"/>
                    <a:gd name="T14" fmla="*/ 0 w 177"/>
                    <a:gd name="T15" fmla="*/ 134 h 469"/>
                    <a:gd name="T16" fmla="*/ 0 w 177"/>
                    <a:gd name="T17" fmla="*/ 83 h 469"/>
                    <a:gd name="T18" fmla="*/ 37 w 177"/>
                    <a:gd name="T19" fmla="*/ 83 h 469"/>
                    <a:gd name="T20" fmla="*/ 37 w 177"/>
                    <a:gd name="T21" fmla="*/ 23 h 469"/>
                    <a:gd name="T22" fmla="*/ 102 w 177"/>
                    <a:gd name="T23" fmla="*/ 0 h 469"/>
                    <a:gd name="T24" fmla="*/ 112 w 177"/>
                    <a:gd name="T25" fmla="*/ 79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7" h="469">
                      <a:moveTo>
                        <a:pt x="112" y="79"/>
                      </a:moveTo>
                      <a:cubicBezTo>
                        <a:pt x="124" y="89"/>
                        <a:pt x="156" y="80"/>
                        <a:pt x="177" y="83"/>
                      </a:cubicBezTo>
                      <a:cubicBezTo>
                        <a:pt x="177" y="100"/>
                        <a:pt x="177" y="117"/>
                        <a:pt x="177" y="134"/>
                      </a:cubicBezTo>
                      <a:cubicBezTo>
                        <a:pt x="157" y="134"/>
                        <a:pt x="136" y="134"/>
                        <a:pt x="116" y="134"/>
                      </a:cubicBezTo>
                      <a:cubicBezTo>
                        <a:pt x="118" y="203"/>
                        <a:pt x="77" y="377"/>
                        <a:pt x="167" y="357"/>
                      </a:cubicBezTo>
                      <a:cubicBezTo>
                        <a:pt x="166" y="379"/>
                        <a:pt x="169" y="396"/>
                        <a:pt x="172" y="413"/>
                      </a:cubicBezTo>
                      <a:cubicBezTo>
                        <a:pt x="13" y="469"/>
                        <a:pt x="34" y="275"/>
                        <a:pt x="37" y="139"/>
                      </a:cubicBezTo>
                      <a:cubicBezTo>
                        <a:pt x="34" y="128"/>
                        <a:pt x="11" y="137"/>
                        <a:pt x="0" y="134"/>
                      </a:cubicBezTo>
                      <a:cubicBezTo>
                        <a:pt x="0" y="117"/>
                        <a:pt x="0" y="100"/>
                        <a:pt x="0" y="83"/>
                      </a:cubicBezTo>
                      <a:cubicBezTo>
                        <a:pt x="13" y="83"/>
                        <a:pt x="25" y="83"/>
                        <a:pt x="37" y="83"/>
                      </a:cubicBezTo>
                      <a:cubicBezTo>
                        <a:pt x="37" y="63"/>
                        <a:pt x="37" y="43"/>
                        <a:pt x="37" y="23"/>
                      </a:cubicBezTo>
                      <a:cubicBezTo>
                        <a:pt x="60" y="16"/>
                        <a:pt x="84" y="11"/>
                        <a:pt x="102" y="0"/>
                      </a:cubicBezTo>
                      <a:cubicBezTo>
                        <a:pt x="123" y="8"/>
                        <a:pt x="106" y="55"/>
                        <a:pt x="112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FCA77E29-812E-4EE1-BBDE-424ED60961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5" y="3459"/>
                  <a:ext cx="394" cy="482"/>
                </a:xfrm>
                <a:custGeom>
                  <a:avLst/>
                  <a:gdLst>
                    <a:gd name="T0" fmla="*/ 270 w 305"/>
                    <a:gd name="T1" fmla="*/ 351 h 373"/>
                    <a:gd name="T2" fmla="*/ 210 w 305"/>
                    <a:gd name="T3" fmla="*/ 351 h 373"/>
                    <a:gd name="T4" fmla="*/ 205 w 305"/>
                    <a:gd name="T5" fmla="*/ 318 h 373"/>
                    <a:gd name="T6" fmla="*/ 75 w 305"/>
                    <a:gd name="T7" fmla="*/ 337 h 373"/>
                    <a:gd name="T8" fmla="*/ 196 w 305"/>
                    <a:gd name="T9" fmla="*/ 132 h 373"/>
                    <a:gd name="T10" fmla="*/ 80 w 305"/>
                    <a:gd name="T11" fmla="*/ 81 h 373"/>
                    <a:gd name="T12" fmla="*/ 71 w 305"/>
                    <a:gd name="T13" fmla="*/ 30 h 373"/>
                    <a:gd name="T14" fmla="*/ 229 w 305"/>
                    <a:gd name="T15" fmla="*/ 25 h 373"/>
                    <a:gd name="T16" fmla="*/ 270 w 305"/>
                    <a:gd name="T17" fmla="*/ 351 h 373"/>
                    <a:gd name="T18" fmla="*/ 154 w 305"/>
                    <a:gd name="T19" fmla="*/ 300 h 373"/>
                    <a:gd name="T20" fmla="*/ 196 w 305"/>
                    <a:gd name="T21" fmla="*/ 183 h 373"/>
                    <a:gd name="T22" fmla="*/ 154 w 305"/>
                    <a:gd name="T23" fmla="*/ 300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5" h="373">
                      <a:moveTo>
                        <a:pt x="270" y="351"/>
                      </a:moveTo>
                      <a:cubicBezTo>
                        <a:pt x="250" y="351"/>
                        <a:pt x="230" y="351"/>
                        <a:pt x="210" y="351"/>
                      </a:cubicBezTo>
                      <a:cubicBezTo>
                        <a:pt x="204" y="345"/>
                        <a:pt x="205" y="331"/>
                        <a:pt x="205" y="318"/>
                      </a:cubicBezTo>
                      <a:cubicBezTo>
                        <a:pt x="178" y="348"/>
                        <a:pt x="117" y="373"/>
                        <a:pt x="75" y="337"/>
                      </a:cubicBezTo>
                      <a:cubicBezTo>
                        <a:pt x="0" y="271"/>
                        <a:pt x="73" y="108"/>
                        <a:pt x="196" y="132"/>
                      </a:cubicBezTo>
                      <a:cubicBezTo>
                        <a:pt x="206" y="56"/>
                        <a:pt x="126" y="53"/>
                        <a:pt x="80" y="81"/>
                      </a:cubicBezTo>
                      <a:cubicBezTo>
                        <a:pt x="80" y="61"/>
                        <a:pt x="69" y="52"/>
                        <a:pt x="71" y="30"/>
                      </a:cubicBezTo>
                      <a:cubicBezTo>
                        <a:pt x="123" y="7"/>
                        <a:pt x="192" y="0"/>
                        <a:pt x="229" y="25"/>
                      </a:cubicBezTo>
                      <a:cubicBezTo>
                        <a:pt x="305" y="77"/>
                        <a:pt x="254" y="245"/>
                        <a:pt x="270" y="351"/>
                      </a:cubicBezTo>
                      <a:close/>
                      <a:moveTo>
                        <a:pt x="154" y="300"/>
                      </a:moveTo>
                      <a:cubicBezTo>
                        <a:pt x="200" y="300"/>
                        <a:pt x="198" y="241"/>
                        <a:pt x="196" y="183"/>
                      </a:cubicBezTo>
                      <a:cubicBezTo>
                        <a:pt x="106" y="158"/>
                        <a:pt x="91" y="299"/>
                        <a:pt x="154" y="3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7F47984-2479-4286-A621-D68D9C1F2E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17" y="3472"/>
                  <a:ext cx="445" cy="534"/>
                </a:xfrm>
                <a:custGeom>
                  <a:avLst/>
                  <a:gdLst>
                    <a:gd name="T0" fmla="*/ 301 w 344"/>
                    <a:gd name="T1" fmla="*/ 341 h 413"/>
                    <a:gd name="T2" fmla="*/ 236 w 344"/>
                    <a:gd name="T3" fmla="*/ 341 h 413"/>
                    <a:gd name="T4" fmla="*/ 232 w 344"/>
                    <a:gd name="T5" fmla="*/ 313 h 413"/>
                    <a:gd name="T6" fmla="*/ 106 w 344"/>
                    <a:gd name="T7" fmla="*/ 160 h 413"/>
                    <a:gd name="T8" fmla="*/ 222 w 344"/>
                    <a:gd name="T9" fmla="*/ 122 h 413"/>
                    <a:gd name="T10" fmla="*/ 115 w 344"/>
                    <a:gd name="T11" fmla="*/ 71 h 413"/>
                    <a:gd name="T12" fmla="*/ 97 w 344"/>
                    <a:gd name="T13" fmla="*/ 20 h 413"/>
                    <a:gd name="T14" fmla="*/ 190 w 344"/>
                    <a:gd name="T15" fmla="*/ 2 h 413"/>
                    <a:gd name="T16" fmla="*/ 301 w 344"/>
                    <a:gd name="T17" fmla="*/ 341 h 413"/>
                    <a:gd name="T18" fmla="*/ 185 w 344"/>
                    <a:gd name="T19" fmla="*/ 290 h 413"/>
                    <a:gd name="T20" fmla="*/ 222 w 344"/>
                    <a:gd name="T21" fmla="*/ 173 h 413"/>
                    <a:gd name="T22" fmla="*/ 185 w 344"/>
                    <a:gd name="T23" fmla="*/ 290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4" h="413">
                      <a:moveTo>
                        <a:pt x="301" y="341"/>
                      </a:moveTo>
                      <a:cubicBezTo>
                        <a:pt x="280" y="341"/>
                        <a:pt x="258" y="341"/>
                        <a:pt x="236" y="341"/>
                      </a:cubicBezTo>
                      <a:cubicBezTo>
                        <a:pt x="240" y="327"/>
                        <a:pt x="228" y="327"/>
                        <a:pt x="232" y="313"/>
                      </a:cubicBezTo>
                      <a:cubicBezTo>
                        <a:pt x="158" y="413"/>
                        <a:pt x="0" y="260"/>
                        <a:pt x="106" y="160"/>
                      </a:cubicBezTo>
                      <a:cubicBezTo>
                        <a:pt x="137" y="131"/>
                        <a:pt x="174" y="129"/>
                        <a:pt x="222" y="122"/>
                      </a:cubicBezTo>
                      <a:cubicBezTo>
                        <a:pt x="236" y="49"/>
                        <a:pt x="154" y="40"/>
                        <a:pt x="115" y="71"/>
                      </a:cubicBezTo>
                      <a:cubicBezTo>
                        <a:pt x="101" y="63"/>
                        <a:pt x="101" y="39"/>
                        <a:pt x="97" y="20"/>
                      </a:cubicBezTo>
                      <a:cubicBezTo>
                        <a:pt x="128" y="5"/>
                        <a:pt x="165" y="0"/>
                        <a:pt x="190" y="2"/>
                      </a:cubicBezTo>
                      <a:cubicBezTo>
                        <a:pt x="344" y="8"/>
                        <a:pt x="281" y="193"/>
                        <a:pt x="301" y="341"/>
                      </a:cubicBezTo>
                      <a:close/>
                      <a:moveTo>
                        <a:pt x="185" y="290"/>
                      </a:moveTo>
                      <a:cubicBezTo>
                        <a:pt x="231" y="288"/>
                        <a:pt x="222" y="230"/>
                        <a:pt x="222" y="173"/>
                      </a:cubicBezTo>
                      <a:cubicBezTo>
                        <a:pt x="131" y="152"/>
                        <a:pt x="119" y="292"/>
                        <a:pt x="185" y="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ECD37825-83F0-4142-BB17-A457A488E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5" y="3424"/>
                  <a:ext cx="449" cy="774"/>
                </a:xfrm>
                <a:custGeom>
                  <a:avLst/>
                  <a:gdLst>
                    <a:gd name="T0" fmla="*/ 218 w 347"/>
                    <a:gd name="T1" fmla="*/ 76 h 599"/>
                    <a:gd name="T2" fmla="*/ 227 w 347"/>
                    <a:gd name="T3" fmla="*/ 43 h 599"/>
                    <a:gd name="T4" fmla="*/ 288 w 347"/>
                    <a:gd name="T5" fmla="*/ 43 h 599"/>
                    <a:gd name="T6" fmla="*/ 69 w 347"/>
                    <a:gd name="T7" fmla="*/ 499 h 599"/>
                    <a:gd name="T8" fmla="*/ 83 w 347"/>
                    <a:gd name="T9" fmla="*/ 443 h 599"/>
                    <a:gd name="T10" fmla="*/ 213 w 347"/>
                    <a:gd name="T11" fmla="*/ 345 h 599"/>
                    <a:gd name="T12" fmla="*/ 172 w 347"/>
                    <a:gd name="T13" fmla="*/ 373 h 599"/>
                    <a:gd name="T14" fmla="*/ 186 w 347"/>
                    <a:gd name="T15" fmla="*/ 39 h 599"/>
                    <a:gd name="T16" fmla="*/ 218 w 347"/>
                    <a:gd name="T17" fmla="*/ 76 h 599"/>
                    <a:gd name="T18" fmla="*/ 176 w 347"/>
                    <a:gd name="T19" fmla="*/ 317 h 599"/>
                    <a:gd name="T20" fmla="*/ 195 w 347"/>
                    <a:gd name="T21" fmla="*/ 104 h 599"/>
                    <a:gd name="T22" fmla="*/ 176 w 347"/>
                    <a:gd name="T23" fmla="*/ 317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7" h="599">
                      <a:moveTo>
                        <a:pt x="218" y="76"/>
                      </a:moveTo>
                      <a:cubicBezTo>
                        <a:pt x="229" y="73"/>
                        <a:pt x="217" y="47"/>
                        <a:pt x="227" y="43"/>
                      </a:cubicBezTo>
                      <a:cubicBezTo>
                        <a:pt x="247" y="43"/>
                        <a:pt x="268" y="43"/>
                        <a:pt x="288" y="43"/>
                      </a:cubicBezTo>
                      <a:cubicBezTo>
                        <a:pt x="283" y="258"/>
                        <a:pt x="347" y="599"/>
                        <a:pt x="69" y="499"/>
                      </a:cubicBezTo>
                      <a:cubicBezTo>
                        <a:pt x="76" y="482"/>
                        <a:pt x="80" y="463"/>
                        <a:pt x="83" y="443"/>
                      </a:cubicBezTo>
                      <a:cubicBezTo>
                        <a:pt x="157" y="475"/>
                        <a:pt x="230" y="443"/>
                        <a:pt x="213" y="345"/>
                      </a:cubicBezTo>
                      <a:cubicBezTo>
                        <a:pt x="204" y="349"/>
                        <a:pt x="189" y="369"/>
                        <a:pt x="172" y="373"/>
                      </a:cubicBezTo>
                      <a:cubicBezTo>
                        <a:pt x="6" y="408"/>
                        <a:pt x="0" y="0"/>
                        <a:pt x="186" y="39"/>
                      </a:cubicBezTo>
                      <a:cubicBezTo>
                        <a:pt x="198" y="49"/>
                        <a:pt x="212" y="58"/>
                        <a:pt x="218" y="76"/>
                      </a:cubicBezTo>
                      <a:close/>
                      <a:moveTo>
                        <a:pt x="176" y="317"/>
                      </a:moveTo>
                      <a:cubicBezTo>
                        <a:pt x="234" y="312"/>
                        <a:pt x="221" y="146"/>
                        <a:pt x="195" y="104"/>
                      </a:cubicBezTo>
                      <a:cubicBezTo>
                        <a:pt x="89" y="74"/>
                        <a:pt x="101" y="325"/>
                        <a:pt x="176" y="3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FC0720BC-06CF-4F00-BD6C-380CD0880D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43" y="3409"/>
                  <a:ext cx="429" cy="515"/>
                </a:xfrm>
                <a:custGeom>
                  <a:avLst/>
                  <a:gdLst>
                    <a:gd name="T0" fmla="*/ 132 w 332"/>
                    <a:gd name="T1" fmla="*/ 55 h 399"/>
                    <a:gd name="T2" fmla="*/ 165 w 332"/>
                    <a:gd name="T3" fmla="*/ 394 h 399"/>
                    <a:gd name="T4" fmla="*/ 132 w 332"/>
                    <a:gd name="T5" fmla="*/ 55 h 399"/>
                    <a:gd name="T6" fmla="*/ 165 w 332"/>
                    <a:gd name="T7" fmla="*/ 339 h 399"/>
                    <a:gd name="T8" fmla="*/ 151 w 332"/>
                    <a:gd name="T9" fmla="*/ 111 h 399"/>
                    <a:gd name="T10" fmla="*/ 165 w 332"/>
                    <a:gd name="T11" fmla="*/ 339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2" h="399">
                      <a:moveTo>
                        <a:pt x="132" y="55"/>
                      </a:moveTo>
                      <a:cubicBezTo>
                        <a:pt x="328" y="0"/>
                        <a:pt x="332" y="390"/>
                        <a:pt x="165" y="394"/>
                      </a:cubicBezTo>
                      <a:cubicBezTo>
                        <a:pt x="14" y="399"/>
                        <a:pt x="0" y="92"/>
                        <a:pt x="132" y="55"/>
                      </a:cubicBezTo>
                      <a:close/>
                      <a:moveTo>
                        <a:pt x="165" y="339"/>
                      </a:moveTo>
                      <a:cubicBezTo>
                        <a:pt x="233" y="336"/>
                        <a:pt x="224" y="85"/>
                        <a:pt x="151" y="111"/>
                      </a:cubicBezTo>
                      <a:cubicBezTo>
                        <a:pt x="99" y="130"/>
                        <a:pt x="103" y="341"/>
                        <a:pt x="165" y="3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90D1D8CE-638F-4B5D-B66F-FE0970C60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3464"/>
                  <a:ext cx="198" cy="449"/>
                </a:xfrm>
                <a:custGeom>
                  <a:avLst/>
                  <a:gdLst>
                    <a:gd name="T0" fmla="*/ 153 w 153"/>
                    <a:gd name="T1" fmla="*/ 8 h 347"/>
                    <a:gd name="T2" fmla="*/ 153 w 153"/>
                    <a:gd name="T3" fmla="*/ 77 h 347"/>
                    <a:gd name="T4" fmla="*/ 74 w 153"/>
                    <a:gd name="T5" fmla="*/ 347 h 347"/>
                    <a:gd name="T6" fmla="*/ 5 w 153"/>
                    <a:gd name="T7" fmla="*/ 347 h 347"/>
                    <a:gd name="T8" fmla="*/ 0 w 153"/>
                    <a:gd name="T9" fmla="*/ 12 h 347"/>
                    <a:gd name="T10" fmla="*/ 65 w 153"/>
                    <a:gd name="T11" fmla="*/ 12 h 347"/>
                    <a:gd name="T12" fmla="*/ 70 w 153"/>
                    <a:gd name="T13" fmla="*/ 59 h 347"/>
                    <a:gd name="T14" fmla="*/ 153 w 153"/>
                    <a:gd name="T15" fmla="*/ 8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347">
                      <a:moveTo>
                        <a:pt x="153" y="8"/>
                      </a:moveTo>
                      <a:cubicBezTo>
                        <a:pt x="153" y="31"/>
                        <a:pt x="153" y="54"/>
                        <a:pt x="153" y="77"/>
                      </a:cubicBezTo>
                      <a:cubicBezTo>
                        <a:pt x="37" y="77"/>
                        <a:pt x="84" y="241"/>
                        <a:pt x="74" y="347"/>
                      </a:cubicBezTo>
                      <a:cubicBezTo>
                        <a:pt x="51" y="347"/>
                        <a:pt x="28" y="347"/>
                        <a:pt x="5" y="347"/>
                      </a:cubicBezTo>
                      <a:cubicBezTo>
                        <a:pt x="2" y="236"/>
                        <a:pt x="10" y="115"/>
                        <a:pt x="0" y="12"/>
                      </a:cubicBezTo>
                      <a:cubicBezTo>
                        <a:pt x="22" y="12"/>
                        <a:pt x="43" y="12"/>
                        <a:pt x="65" y="12"/>
                      </a:cubicBezTo>
                      <a:cubicBezTo>
                        <a:pt x="62" y="33"/>
                        <a:pt x="71" y="40"/>
                        <a:pt x="70" y="59"/>
                      </a:cubicBezTo>
                      <a:cubicBezTo>
                        <a:pt x="88" y="32"/>
                        <a:pt x="101" y="0"/>
                        <a:pt x="15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BA36BCDA-9421-40E9-B853-FB2A24DE92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00" y="3393"/>
                  <a:ext cx="440" cy="640"/>
                </a:xfrm>
                <a:custGeom>
                  <a:avLst/>
                  <a:gdLst>
                    <a:gd name="T0" fmla="*/ 120 w 340"/>
                    <a:gd name="T1" fmla="*/ 67 h 495"/>
                    <a:gd name="T2" fmla="*/ 102 w 340"/>
                    <a:gd name="T3" fmla="*/ 397 h 495"/>
                    <a:gd name="T4" fmla="*/ 120 w 340"/>
                    <a:gd name="T5" fmla="*/ 67 h 495"/>
                    <a:gd name="T6" fmla="*/ 158 w 340"/>
                    <a:gd name="T7" fmla="*/ 351 h 495"/>
                    <a:gd name="T8" fmla="*/ 139 w 340"/>
                    <a:gd name="T9" fmla="*/ 123 h 495"/>
                    <a:gd name="T10" fmla="*/ 158 w 340"/>
                    <a:gd name="T11" fmla="*/ 351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0" h="495">
                      <a:moveTo>
                        <a:pt x="120" y="67"/>
                      </a:moveTo>
                      <a:cubicBezTo>
                        <a:pt x="340" y="0"/>
                        <a:pt x="312" y="495"/>
                        <a:pt x="102" y="397"/>
                      </a:cubicBezTo>
                      <a:cubicBezTo>
                        <a:pt x="6" y="353"/>
                        <a:pt x="0" y="94"/>
                        <a:pt x="120" y="67"/>
                      </a:cubicBezTo>
                      <a:close/>
                      <a:moveTo>
                        <a:pt x="158" y="351"/>
                      </a:moveTo>
                      <a:cubicBezTo>
                        <a:pt x="218" y="343"/>
                        <a:pt x="215" y="95"/>
                        <a:pt x="139" y="123"/>
                      </a:cubicBezTo>
                      <a:cubicBezTo>
                        <a:pt x="87" y="142"/>
                        <a:pt x="90" y="359"/>
                        <a:pt x="158" y="3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98B95A1E-71CD-4C08-9597-F08916704C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94" y="3462"/>
                  <a:ext cx="346" cy="484"/>
                </a:xfrm>
                <a:custGeom>
                  <a:avLst/>
                  <a:gdLst>
                    <a:gd name="T0" fmla="*/ 230 w 268"/>
                    <a:gd name="T1" fmla="*/ 349 h 375"/>
                    <a:gd name="T2" fmla="*/ 165 w 268"/>
                    <a:gd name="T3" fmla="*/ 349 h 375"/>
                    <a:gd name="T4" fmla="*/ 160 w 268"/>
                    <a:gd name="T5" fmla="*/ 321 h 375"/>
                    <a:gd name="T6" fmla="*/ 2 w 268"/>
                    <a:gd name="T7" fmla="*/ 256 h 375"/>
                    <a:gd name="T8" fmla="*/ 151 w 268"/>
                    <a:gd name="T9" fmla="*/ 130 h 375"/>
                    <a:gd name="T10" fmla="*/ 39 w 268"/>
                    <a:gd name="T11" fmla="*/ 79 h 375"/>
                    <a:gd name="T12" fmla="*/ 25 w 268"/>
                    <a:gd name="T13" fmla="*/ 28 h 375"/>
                    <a:gd name="T14" fmla="*/ 156 w 268"/>
                    <a:gd name="T15" fmla="*/ 10 h 375"/>
                    <a:gd name="T16" fmla="*/ 230 w 268"/>
                    <a:gd name="T17" fmla="*/ 349 h 375"/>
                    <a:gd name="T18" fmla="*/ 109 w 268"/>
                    <a:gd name="T19" fmla="*/ 298 h 375"/>
                    <a:gd name="T20" fmla="*/ 156 w 268"/>
                    <a:gd name="T21" fmla="*/ 181 h 375"/>
                    <a:gd name="T22" fmla="*/ 109 w 268"/>
                    <a:gd name="T23" fmla="*/ 298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8" h="375">
                      <a:moveTo>
                        <a:pt x="230" y="349"/>
                      </a:moveTo>
                      <a:cubicBezTo>
                        <a:pt x="208" y="349"/>
                        <a:pt x="187" y="349"/>
                        <a:pt x="165" y="349"/>
                      </a:cubicBezTo>
                      <a:cubicBezTo>
                        <a:pt x="168" y="335"/>
                        <a:pt x="157" y="335"/>
                        <a:pt x="160" y="321"/>
                      </a:cubicBezTo>
                      <a:cubicBezTo>
                        <a:pt x="114" y="375"/>
                        <a:pt x="4" y="354"/>
                        <a:pt x="2" y="256"/>
                      </a:cubicBezTo>
                      <a:cubicBezTo>
                        <a:pt x="0" y="176"/>
                        <a:pt x="69" y="130"/>
                        <a:pt x="151" y="130"/>
                      </a:cubicBezTo>
                      <a:cubicBezTo>
                        <a:pt x="164" y="53"/>
                        <a:pt x="82" y="52"/>
                        <a:pt x="39" y="79"/>
                      </a:cubicBezTo>
                      <a:cubicBezTo>
                        <a:pt x="34" y="63"/>
                        <a:pt x="28" y="48"/>
                        <a:pt x="25" y="28"/>
                      </a:cubicBezTo>
                      <a:cubicBezTo>
                        <a:pt x="62" y="14"/>
                        <a:pt x="115" y="0"/>
                        <a:pt x="156" y="10"/>
                      </a:cubicBezTo>
                      <a:cubicBezTo>
                        <a:pt x="268" y="35"/>
                        <a:pt x="208" y="230"/>
                        <a:pt x="230" y="349"/>
                      </a:cubicBezTo>
                      <a:close/>
                      <a:moveTo>
                        <a:pt x="109" y="298"/>
                      </a:moveTo>
                      <a:cubicBezTo>
                        <a:pt x="158" y="301"/>
                        <a:pt x="157" y="239"/>
                        <a:pt x="156" y="181"/>
                      </a:cubicBezTo>
                      <a:cubicBezTo>
                        <a:pt x="65" y="160"/>
                        <a:pt x="47" y="293"/>
                        <a:pt x="109" y="2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5BB3F627-D20F-4762-91E6-83AE0F895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3" y="3378"/>
                  <a:ext cx="340" cy="630"/>
                </a:xfrm>
                <a:custGeom>
                  <a:avLst/>
                  <a:gdLst>
                    <a:gd name="T0" fmla="*/ 262 w 263"/>
                    <a:gd name="T1" fmla="*/ 79 h 488"/>
                    <a:gd name="T2" fmla="*/ 253 w 263"/>
                    <a:gd name="T3" fmla="*/ 140 h 488"/>
                    <a:gd name="T4" fmla="*/ 253 w 263"/>
                    <a:gd name="T5" fmla="*/ 349 h 488"/>
                    <a:gd name="T6" fmla="*/ 258 w 263"/>
                    <a:gd name="T7" fmla="*/ 409 h 488"/>
                    <a:gd name="T8" fmla="*/ 262 w 263"/>
                    <a:gd name="T9" fmla="*/ 79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88">
                      <a:moveTo>
                        <a:pt x="262" y="79"/>
                      </a:moveTo>
                      <a:cubicBezTo>
                        <a:pt x="263" y="103"/>
                        <a:pt x="253" y="116"/>
                        <a:pt x="253" y="140"/>
                      </a:cubicBezTo>
                      <a:cubicBezTo>
                        <a:pt x="98" y="88"/>
                        <a:pt x="113" y="412"/>
                        <a:pt x="253" y="349"/>
                      </a:cubicBezTo>
                      <a:cubicBezTo>
                        <a:pt x="250" y="373"/>
                        <a:pt x="261" y="384"/>
                        <a:pt x="258" y="409"/>
                      </a:cubicBezTo>
                      <a:cubicBezTo>
                        <a:pt x="0" y="488"/>
                        <a:pt x="16" y="0"/>
                        <a:pt x="262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7D1B448D-8853-42D6-A4BF-46CCB8537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6" y="3445"/>
                  <a:ext cx="303" cy="517"/>
                </a:xfrm>
                <a:custGeom>
                  <a:avLst/>
                  <a:gdLst>
                    <a:gd name="T0" fmla="*/ 191 w 234"/>
                    <a:gd name="T1" fmla="*/ 36 h 400"/>
                    <a:gd name="T2" fmla="*/ 177 w 234"/>
                    <a:gd name="T3" fmla="*/ 88 h 400"/>
                    <a:gd name="T4" fmla="*/ 93 w 234"/>
                    <a:gd name="T5" fmla="*/ 111 h 400"/>
                    <a:gd name="T6" fmla="*/ 196 w 234"/>
                    <a:gd name="T7" fmla="*/ 218 h 400"/>
                    <a:gd name="T8" fmla="*/ 24 w 234"/>
                    <a:gd name="T9" fmla="*/ 348 h 400"/>
                    <a:gd name="T10" fmla="*/ 33 w 234"/>
                    <a:gd name="T11" fmla="*/ 292 h 400"/>
                    <a:gd name="T12" fmla="*/ 135 w 234"/>
                    <a:gd name="T13" fmla="*/ 273 h 400"/>
                    <a:gd name="T14" fmla="*/ 28 w 234"/>
                    <a:gd name="T15" fmla="*/ 88 h 400"/>
                    <a:gd name="T16" fmla="*/ 191 w 234"/>
                    <a:gd name="T17" fmla="*/ 3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4" h="400">
                      <a:moveTo>
                        <a:pt x="191" y="36"/>
                      </a:moveTo>
                      <a:cubicBezTo>
                        <a:pt x="189" y="56"/>
                        <a:pt x="182" y="71"/>
                        <a:pt x="177" y="88"/>
                      </a:cubicBezTo>
                      <a:cubicBezTo>
                        <a:pt x="151" y="73"/>
                        <a:pt x="96" y="67"/>
                        <a:pt x="93" y="111"/>
                      </a:cubicBezTo>
                      <a:cubicBezTo>
                        <a:pt x="90" y="158"/>
                        <a:pt x="177" y="169"/>
                        <a:pt x="196" y="218"/>
                      </a:cubicBezTo>
                      <a:cubicBezTo>
                        <a:pt x="234" y="319"/>
                        <a:pt x="138" y="400"/>
                        <a:pt x="24" y="348"/>
                      </a:cubicBezTo>
                      <a:cubicBezTo>
                        <a:pt x="16" y="334"/>
                        <a:pt x="34" y="314"/>
                        <a:pt x="33" y="292"/>
                      </a:cubicBezTo>
                      <a:cubicBezTo>
                        <a:pt x="70" y="309"/>
                        <a:pt x="130" y="321"/>
                        <a:pt x="135" y="273"/>
                      </a:cubicBezTo>
                      <a:cubicBezTo>
                        <a:pt x="143" y="207"/>
                        <a:pt x="0" y="205"/>
                        <a:pt x="28" y="88"/>
                      </a:cubicBezTo>
                      <a:cubicBezTo>
                        <a:pt x="41" y="34"/>
                        <a:pt x="117" y="0"/>
                        <a:pt x="19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15E02E9A-2E36-4A22-8765-7FEA6A873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4" y="3458"/>
                  <a:ext cx="351" cy="461"/>
                </a:xfrm>
                <a:custGeom>
                  <a:avLst/>
                  <a:gdLst>
                    <a:gd name="T0" fmla="*/ 232 w 271"/>
                    <a:gd name="T1" fmla="*/ 352 h 357"/>
                    <a:gd name="T2" fmla="*/ 158 w 271"/>
                    <a:gd name="T3" fmla="*/ 347 h 357"/>
                    <a:gd name="T4" fmla="*/ 125 w 271"/>
                    <a:gd name="T5" fmla="*/ 73 h 357"/>
                    <a:gd name="T6" fmla="*/ 79 w 271"/>
                    <a:gd name="T7" fmla="*/ 347 h 357"/>
                    <a:gd name="T8" fmla="*/ 5 w 271"/>
                    <a:gd name="T9" fmla="*/ 352 h 357"/>
                    <a:gd name="T10" fmla="*/ 0 w 271"/>
                    <a:gd name="T11" fmla="*/ 17 h 357"/>
                    <a:gd name="T12" fmla="*/ 56 w 271"/>
                    <a:gd name="T13" fmla="*/ 17 h 357"/>
                    <a:gd name="T14" fmla="*/ 65 w 271"/>
                    <a:gd name="T15" fmla="*/ 50 h 357"/>
                    <a:gd name="T16" fmla="*/ 186 w 271"/>
                    <a:gd name="T17" fmla="*/ 17 h 357"/>
                    <a:gd name="T18" fmla="*/ 232 w 271"/>
                    <a:gd name="T19" fmla="*/ 352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1" h="357">
                      <a:moveTo>
                        <a:pt x="232" y="352"/>
                      </a:moveTo>
                      <a:cubicBezTo>
                        <a:pt x="208" y="349"/>
                        <a:pt x="175" y="357"/>
                        <a:pt x="158" y="347"/>
                      </a:cubicBezTo>
                      <a:cubicBezTo>
                        <a:pt x="140" y="269"/>
                        <a:pt x="196" y="81"/>
                        <a:pt x="125" y="73"/>
                      </a:cubicBezTo>
                      <a:cubicBezTo>
                        <a:pt x="41" y="64"/>
                        <a:pt x="93" y="265"/>
                        <a:pt x="79" y="347"/>
                      </a:cubicBezTo>
                      <a:cubicBezTo>
                        <a:pt x="62" y="357"/>
                        <a:pt x="29" y="349"/>
                        <a:pt x="5" y="352"/>
                      </a:cubicBezTo>
                      <a:cubicBezTo>
                        <a:pt x="3" y="240"/>
                        <a:pt x="9" y="121"/>
                        <a:pt x="0" y="17"/>
                      </a:cubicBezTo>
                      <a:cubicBezTo>
                        <a:pt x="19" y="17"/>
                        <a:pt x="37" y="17"/>
                        <a:pt x="56" y="17"/>
                      </a:cubicBezTo>
                      <a:cubicBezTo>
                        <a:pt x="73" y="13"/>
                        <a:pt x="62" y="39"/>
                        <a:pt x="65" y="50"/>
                      </a:cubicBezTo>
                      <a:cubicBezTo>
                        <a:pt x="94" y="19"/>
                        <a:pt x="146" y="0"/>
                        <a:pt x="186" y="17"/>
                      </a:cubicBezTo>
                      <a:cubicBezTo>
                        <a:pt x="271" y="53"/>
                        <a:pt x="217" y="247"/>
                        <a:pt x="232" y="3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8F962746-1E29-4424-B7B8-3B5ED82B31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04" y="3428"/>
                  <a:ext cx="423" cy="675"/>
                </a:xfrm>
                <a:custGeom>
                  <a:avLst/>
                  <a:gdLst>
                    <a:gd name="T0" fmla="*/ 216 w 327"/>
                    <a:gd name="T1" fmla="*/ 73 h 522"/>
                    <a:gd name="T2" fmla="*/ 226 w 327"/>
                    <a:gd name="T3" fmla="*/ 40 h 522"/>
                    <a:gd name="T4" fmla="*/ 291 w 327"/>
                    <a:gd name="T5" fmla="*/ 40 h 522"/>
                    <a:gd name="T6" fmla="*/ 263 w 327"/>
                    <a:gd name="T7" fmla="*/ 463 h 522"/>
                    <a:gd name="T8" fmla="*/ 72 w 327"/>
                    <a:gd name="T9" fmla="*/ 496 h 522"/>
                    <a:gd name="T10" fmla="*/ 86 w 327"/>
                    <a:gd name="T11" fmla="*/ 440 h 522"/>
                    <a:gd name="T12" fmla="*/ 216 w 327"/>
                    <a:gd name="T13" fmla="*/ 342 h 522"/>
                    <a:gd name="T14" fmla="*/ 170 w 327"/>
                    <a:gd name="T15" fmla="*/ 370 h 522"/>
                    <a:gd name="T16" fmla="*/ 184 w 327"/>
                    <a:gd name="T17" fmla="*/ 36 h 522"/>
                    <a:gd name="T18" fmla="*/ 216 w 327"/>
                    <a:gd name="T19" fmla="*/ 73 h 522"/>
                    <a:gd name="T20" fmla="*/ 175 w 327"/>
                    <a:gd name="T21" fmla="*/ 314 h 522"/>
                    <a:gd name="T22" fmla="*/ 161 w 327"/>
                    <a:gd name="T23" fmla="*/ 101 h 522"/>
                    <a:gd name="T24" fmla="*/ 175 w 327"/>
                    <a:gd name="T25" fmla="*/ 314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7" h="522">
                      <a:moveTo>
                        <a:pt x="216" y="73"/>
                      </a:moveTo>
                      <a:cubicBezTo>
                        <a:pt x="224" y="66"/>
                        <a:pt x="226" y="55"/>
                        <a:pt x="226" y="40"/>
                      </a:cubicBezTo>
                      <a:cubicBezTo>
                        <a:pt x="247" y="40"/>
                        <a:pt x="269" y="40"/>
                        <a:pt x="291" y="40"/>
                      </a:cubicBezTo>
                      <a:cubicBezTo>
                        <a:pt x="260" y="165"/>
                        <a:pt x="327" y="372"/>
                        <a:pt x="263" y="463"/>
                      </a:cubicBezTo>
                      <a:cubicBezTo>
                        <a:pt x="229" y="511"/>
                        <a:pt x="147" y="522"/>
                        <a:pt x="72" y="496"/>
                      </a:cubicBezTo>
                      <a:cubicBezTo>
                        <a:pt x="75" y="475"/>
                        <a:pt x="80" y="457"/>
                        <a:pt x="86" y="440"/>
                      </a:cubicBezTo>
                      <a:cubicBezTo>
                        <a:pt x="162" y="474"/>
                        <a:pt x="227" y="434"/>
                        <a:pt x="216" y="342"/>
                      </a:cubicBezTo>
                      <a:cubicBezTo>
                        <a:pt x="201" y="343"/>
                        <a:pt x="190" y="366"/>
                        <a:pt x="170" y="370"/>
                      </a:cubicBezTo>
                      <a:cubicBezTo>
                        <a:pt x="6" y="403"/>
                        <a:pt x="0" y="0"/>
                        <a:pt x="184" y="36"/>
                      </a:cubicBezTo>
                      <a:cubicBezTo>
                        <a:pt x="194" y="48"/>
                        <a:pt x="216" y="50"/>
                        <a:pt x="216" y="73"/>
                      </a:cubicBezTo>
                      <a:close/>
                      <a:moveTo>
                        <a:pt x="175" y="314"/>
                      </a:moveTo>
                      <a:cubicBezTo>
                        <a:pt x="238" y="312"/>
                        <a:pt x="237" y="76"/>
                        <a:pt x="161" y="101"/>
                      </a:cubicBezTo>
                      <a:cubicBezTo>
                        <a:pt x="103" y="119"/>
                        <a:pt x="107" y="317"/>
                        <a:pt x="175" y="3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D492BD18-B72E-4CC2-A2AE-4DFF99887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" y="3480"/>
                  <a:ext cx="96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0 h 340"/>
                    <a:gd name="T4" fmla="*/ 0 w 74"/>
                    <a:gd name="T5" fmla="*/ 335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0"/>
                        <a:pt x="74" y="220"/>
                        <a:pt x="74" y="330"/>
                      </a:cubicBezTo>
                      <a:cubicBezTo>
                        <a:pt x="57" y="340"/>
                        <a:pt x="24" y="332"/>
                        <a:pt x="0" y="335"/>
                      </a:cubicBezTo>
                      <a:cubicBezTo>
                        <a:pt x="0" y="223"/>
                        <a:pt x="0" y="112"/>
                        <a:pt x="0" y="0"/>
                      </a:cubicBezTo>
                      <a:cubicBezTo>
                        <a:pt x="24" y="0"/>
                        <a:pt x="49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B4419A2B-C9AF-4F70-BA63-F04C35A6C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" y="3480"/>
                  <a:ext cx="95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5 h 340"/>
                    <a:gd name="T4" fmla="*/ 0 w 74"/>
                    <a:gd name="T5" fmla="*/ 330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2"/>
                        <a:pt x="74" y="223"/>
                        <a:pt x="74" y="335"/>
                      </a:cubicBezTo>
                      <a:cubicBezTo>
                        <a:pt x="50" y="332"/>
                        <a:pt x="16" y="340"/>
                        <a:pt x="0" y="330"/>
                      </a:cubicBezTo>
                      <a:cubicBezTo>
                        <a:pt x="0" y="220"/>
                        <a:pt x="0" y="110"/>
                        <a:pt x="0" y="0"/>
                      </a:cubicBezTo>
                      <a:cubicBezTo>
                        <a:pt x="25" y="0"/>
                        <a:pt x="49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480C28B6-A78C-46D5-9D60-55E2CD157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3480"/>
                  <a:ext cx="346" cy="451"/>
                </a:xfrm>
                <a:custGeom>
                  <a:avLst/>
                  <a:gdLst>
                    <a:gd name="T0" fmla="*/ 41 w 268"/>
                    <a:gd name="T1" fmla="*/ 0 h 349"/>
                    <a:gd name="T2" fmla="*/ 115 w 268"/>
                    <a:gd name="T3" fmla="*/ 0 h 349"/>
                    <a:gd name="T4" fmla="*/ 147 w 268"/>
                    <a:gd name="T5" fmla="*/ 279 h 349"/>
                    <a:gd name="T6" fmla="*/ 194 w 268"/>
                    <a:gd name="T7" fmla="*/ 0 h 349"/>
                    <a:gd name="T8" fmla="*/ 268 w 268"/>
                    <a:gd name="T9" fmla="*/ 0 h 349"/>
                    <a:gd name="T10" fmla="*/ 268 w 268"/>
                    <a:gd name="T11" fmla="*/ 335 h 349"/>
                    <a:gd name="T12" fmla="*/ 208 w 268"/>
                    <a:gd name="T13" fmla="*/ 335 h 349"/>
                    <a:gd name="T14" fmla="*/ 203 w 268"/>
                    <a:gd name="T15" fmla="*/ 298 h 349"/>
                    <a:gd name="T16" fmla="*/ 133 w 268"/>
                    <a:gd name="T17" fmla="*/ 339 h 349"/>
                    <a:gd name="T18" fmla="*/ 41 w 268"/>
                    <a:gd name="T19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8" h="349">
                      <a:moveTo>
                        <a:pt x="41" y="0"/>
                      </a:moveTo>
                      <a:cubicBezTo>
                        <a:pt x="65" y="0"/>
                        <a:pt x="90" y="0"/>
                        <a:pt x="115" y="0"/>
                      </a:cubicBezTo>
                      <a:cubicBezTo>
                        <a:pt x="130" y="56"/>
                        <a:pt x="82" y="270"/>
                        <a:pt x="147" y="279"/>
                      </a:cubicBezTo>
                      <a:cubicBezTo>
                        <a:pt x="228" y="290"/>
                        <a:pt x="182" y="64"/>
                        <a:pt x="194" y="0"/>
                      </a:cubicBezTo>
                      <a:cubicBezTo>
                        <a:pt x="219" y="0"/>
                        <a:pt x="243" y="0"/>
                        <a:pt x="268" y="0"/>
                      </a:cubicBezTo>
                      <a:cubicBezTo>
                        <a:pt x="268" y="112"/>
                        <a:pt x="268" y="223"/>
                        <a:pt x="268" y="335"/>
                      </a:cubicBezTo>
                      <a:cubicBezTo>
                        <a:pt x="248" y="335"/>
                        <a:pt x="228" y="335"/>
                        <a:pt x="208" y="335"/>
                      </a:cubicBezTo>
                      <a:cubicBezTo>
                        <a:pt x="205" y="324"/>
                        <a:pt x="201" y="314"/>
                        <a:pt x="203" y="298"/>
                      </a:cubicBezTo>
                      <a:cubicBezTo>
                        <a:pt x="181" y="318"/>
                        <a:pt x="165" y="337"/>
                        <a:pt x="133" y="339"/>
                      </a:cubicBezTo>
                      <a:cubicBezTo>
                        <a:pt x="0" y="349"/>
                        <a:pt x="50" y="128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FA0ACF2E-4B8B-4021-A6EA-BE5BAB322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1" y="3480"/>
                  <a:ext cx="96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5 h 340"/>
                    <a:gd name="T4" fmla="*/ 0 w 74"/>
                    <a:gd name="T5" fmla="*/ 330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2"/>
                        <a:pt x="74" y="223"/>
                        <a:pt x="74" y="335"/>
                      </a:cubicBezTo>
                      <a:cubicBezTo>
                        <a:pt x="50" y="332"/>
                        <a:pt x="17" y="340"/>
                        <a:pt x="0" y="330"/>
                      </a:cubicBezTo>
                      <a:cubicBezTo>
                        <a:pt x="0" y="220"/>
                        <a:pt x="0" y="110"/>
                        <a:pt x="0" y="0"/>
                      </a:cubicBezTo>
                      <a:cubicBezTo>
                        <a:pt x="25" y="0"/>
                        <a:pt x="50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33C196FB-7698-4086-86D7-C27ADB190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5" y="3480"/>
                  <a:ext cx="95" cy="439"/>
                </a:xfrm>
                <a:custGeom>
                  <a:avLst/>
                  <a:gdLst>
                    <a:gd name="T0" fmla="*/ 74 w 74"/>
                    <a:gd name="T1" fmla="*/ 0 h 340"/>
                    <a:gd name="T2" fmla="*/ 74 w 74"/>
                    <a:gd name="T3" fmla="*/ 335 h 340"/>
                    <a:gd name="T4" fmla="*/ 0 w 74"/>
                    <a:gd name="T5" fmla="*/ 330 h 340"/>
                    <a:gd name="T6" fmla="*/ 0 w 74"/>
                    <a:gd name="T7" fmla="*/ 0 h 340"/>
                    <a:gd name="T8" fmla="*/ 74 w 74"/>
                    <a:gd name="T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40">
                      <a:moveTo>
                        <a:pt x="74" y="0"/>
                      </a:moveTo>
                      <a:cubicBezTo>
                        <a:pt x="74" y="112"/>
                        <a:pt x="74" y="223"/>
                        <a:pt x="74" y="335"/>
                      </a:cubicBezTo>
                      <a:cubicBezTo>
                        <a:pt x="50" y="332"/>
                        <a:pt x="16" y="340"/>
                        <a:pt x="0" y="330"/>
                      </a:cubicBezTo>
                      <a:cubicBezTo>
                        <a:pt x="0" y="220"/>
                        <a:pt x="0" y="110"/>
                        <a:pt x="0" y="0"/>
                      </a:cubicBezTo>
                      <a:cubicBezTo>
                        <a:pt x="24" y="0"/>
                        <a:pt x="49" y="0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</p:grp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73D4F389-D685-46B9-93AE-D68D981B8613}"/>
                  </a:ext>
                </a:extLst>
              </p:cNvPr>
              <p:cNvSpPr/>
              <p:nvPr/>
            </p:nvSpPr>
            <p:spPr>
              <a:xfrm rot="17313778">
                <a:off x="2168975" y="5575340"/>
                <a:ext cx="323622" cy="401551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B135B860-DACD-45A6-921D-F3634F3BCE3B}"/>
                  </a:ext>
                </a:extLst>
              </p:cNvPr>
              <p:cNvSpPr txBox="1"/>
              <p:nvPr/>
            </p:nvSpPr>
            <p:spPr>
              <a:xfrm>
                <a:off x="2569784" y="5659515"/>
                <a:ext cx="305957" cy="219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Analog/UKW</a:t>
                </a:r>
              </a:p>
            </p:txBody>
          </p:sp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25DF4B73-2039-4B8E-8960-B903FCAA85D3}"/>
                </a:ext>
              </a:extLst>
            </p:cNvPr>
            <p:cNvGrpSpPr/>
            <p:nvPr/>
          </p:nvGrpSpPr>
          <p:grpSpPr>
            <a:xfrm>
              <a:off x="6795837" y="5503877"/>
              <a:ext cx="1507120" cy="549952"/>
              <a:chOff x="4125640" y="5617497"/>
              <a:chExt cx="1026129" cy="340794"/>
            </a:xfrm>
          </p:grpSpPr>
          <p:grpSp>
            <p:nvGrpSpPr>
              <p:cNvPr id="114" name="Gruppieren 113">
                <a:extLst>
                  <a:ext uri="{FF2B5EF4-FFF2-40B4-BE49-F238E27FC236}">
                    <a16:creationId xmlns:a16="http://schemas.microsoft.com/office/drawing/2014/main" id="{2BB48094-A1D4-49B2-94E4-22B4CC364338}"/>
                  </a:ext>
                </a:extLst>
              </p:cNvPr>
              <p:cNvGrpSpPr/>
              <p:nvPr/>
            </p:nvGrpSpPr>
            <p:grpSpPr>
              <a:xfrm>
                <a:off x="4125640" y="5617497"/>
                <a:ext cx="403636" cy="340794"/>
                <a:chOff x="4499065" y="2060800"/>
                <a:chExt cx="852901" cy="720114"/>
              </a:xfrm>
              <a:solidFill>
                <a:srgbClr val="404040"/>
              </a:solidFill>
            </p:grpSpPr>
            <p:sp>
              <p:nvSpPr>
                <p:cNvPr id="116" name="Freihandform: Form 115">
                  <a:extLst>
                    <a:ext uri="{FF2B5EF4-FFF2-40B4-BE49-F238E27FC236}">
                      <a16:creationId xmlns:a16="http://schemas.microsoft.com/office/drawing/2014/main" id="{4866E1C0-1524-45D7-A566-373DF617588E}"/>
                    </a:ext>
                  </a:extLst>
                </p:cNvPr>
                <p:cNvSpPr/>
                <p:nvPr/>
              </p:nvSpPr>
              <p:spPr>
                <a:xfrm>
                  <a:off x="4499065" y="2060800"/>
                  <a:ext cx="833056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17" name="Rechteck 116">
                  <a:extLst>
                    <a:ext uri="{FF2B5EF4-FFF2-40B4-BE49-F238E27FC236}">
                      <a16:creationId xmlns:a16="http://schemas.microsoft.com/office/drawing/2014/main" id="{F3ACAEF5-CB9C-4A4A-89E4-A507E6FD6A84}"/>
                    </a:ext>
                  </a:extLst>
                </p:cNvPr>
                <p:cNvSpPr/>
                <p:nvPr/>
              </p:nvSpPr>
              <p:spPr>
                <a:xfrm>
                  <a:off x="4612486" y="2169285"/>
                  <a:ext cx="597695" cy="1285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18" name="Rechteck 117">
                  <a:extLst>
                    <a:ext uri="{FF2B5EF4-FFF2-40B4-BE49-F238E27FC236}">
                      <a16:creationId xmlns:a16="http://schemas.microsoft.com/office/drawing/2014/main" id="{36389C5C-8DFB-4C8D-8E6A-7B46BBEAD6D9}"/>
                    </a:ext>
                  </a:extLst>
                </p:cNvPr>
                <p:cNvSpPr/>
                <p:nvPr/>
              </p:nvSpPr>
              <p:spPr>
                <a:xfrm>
                  <a:off x="4612486" y="2336718"/>
                  <a:ext cx="390526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19" name="Freihandform: Form 118">
                  <a:extLst>
                    <a:ext uri="{FF2B5EF4-FFF2-40B4-BE49-F238E27FC236}">
                      <a16:creationId xmlns:a16="http://schemas.microsoft.com/office/drawing/2014/main" id="{6FDD293E-18D1-4634-A2A5-11536E21DFA4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20" name="Freihandform: Form 119">
                  <a:extLst>
                    <a:ext uri="{FF2B5EF4-FFF2-40B4-BE49-F238E27FC236}">
                      <a16:creationId xmlns:a16="http://schemas.microsoft.com/office/drawing/2014/main" id="{18F01F47-E74A-4971-9EDF-EF4841740DC5}"/>
                    </a:ext>
                  </a:extLst>
                </p:cNvPr>
                <p:cNvSpPr/>
                <p:nvPr/>
              </p:nvSpPr>
              <p:spPr>
                <a:xfrm>
                  <a:off x="5117307" y="2383618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21" name="Rechteck 120">
                  <a:extLst>
                    <a:ext uri="{FF2B5EF4-FFF2-40B4-BE49-F238E27FC236}">
                      <a16:creationId xmlns:a16="http://schemas.microsoft.com/office/drawing/2014/main" id="{CDD336B9-7BFC-4140-B6F9-3D8EA71C37EB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22" name="Rechteck 121">
                  <a:extLst>
                    <a:ext uri="{FF2B5EF4-FFF2-40B4-BE49-F238E27FC236}">
                      <a16:creationId xmlns:a16="http://schemas.microsoft.com/office/drawing/2014/main" id="{423D40DD-39A0-405B-BC2B-8BC4FF9BC498}"/>
                    </a:ext>
                  </a:extLst>
                </p:cNvPr>
                <p:cNvSpPr/>
                <p:nvPr/>
              </p:nvSpPr>
              <p:spPr>
                <a:xfrm>
                  <a:off x="5169413" y="2553466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23" name="Rechteck 122">
                  <a:extLst>
                    <a:ext uri="{FF2B5EF4-FFF2-40B4-BE49-F238E27FC236}">
                      <a16:creationId xmlns:a16="http://schemas.microsoft.com/office/drawing/2014/main" id="{7636AD98-2565-4E1F-A4A8-0709D02EB1CC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9C328E60-7C9D-4D57-8BA1-7AE46125833C}"/>
                  </a:ext>
                </a:extLst>
              </p:cNvPr>
              <p:cNvSpPr txBox="1"/>
              <p:nvPr/>
            </p:nvSpPr>
            <p:spPr>
              <a:xfrm>
                <a:off x="4600552" y="5700370"/>
                <a:ext cx="551217" cy="1771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1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11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1100" b="1" dirty="0">
                    <a:solidFill>
                      <a:srgbClr val="404040"/>
                    </a:solidFill>
                    <a:latin typeface="+mj-lt"/>
                  </a:rPr>
                  <a:t>Digital</a:t>
                </a:r>
              </a:p>
            </p:txBody>
          </p:sp>
        </p:grpSp>
      </p:grpSp>
      <p:sp>
        <p:nvSpPr>
          <p:cNvPr id="157" name="Textfeld 156">
            <a:extLst>
              <a:ext uri="{FF2B5EF4-FFF2-40B4-BE49-F238E27FC236}">
                <a16:creationId xmlns:a16="http://schemas.microsoft.com/office/drawing/2014/main" id="{F55A74D5-05BD-4481-B7B0-7C59496DCB9C}"/>
              </a:ext>
            </a:extLst>
          </p:cNvPr>
          <p:cNvSpPr txBox="1"/>
          <p:nvPr/>
        </p:nvSpPr>
        <p:spPr>
          <a:xfrm>
            <a:off x="8772169" y="5655753"/>
            <a:ext cx="3835530" cy="184666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CH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*Signifikante Veränderung gegenüber </a:t>
            </a:r>
            <a:r>
              <a:rPr lang="de-CH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Vorwelle</a:t>
            </a:r>
            <a:endParaRPr lang="de-CH" sz="12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58" name="Gruppieren 157"/>
          <p:cNvGrpSpPr/>
          <p:nvPr/>
        </p:nvGrpSpPr>
        <p:grpSpPr>
          <a:xfrm>
            <a:off x="5546669" y="5528238"/>
            <a:ext cx="972000" cy="429789"/>
            <a:chOff x="5546669" y="5519491"/>
            <a:chExt cx="972000" cy="429789"/>
          </a:xfrm>
        </p:grpSpPr>
        <p:sp>
          <p:nvSpPr>
            <p:cNvPr id="159" name="Rechteck 158"/>
            <p:cNvSpPr/>
            <p:nvPr/>
          </p:nvSpPr>
          <p:spPr>
            <a:xfrm>
              <a:off x="5546669" y="5519491"/>
              <a:ext cx="972000" cy="429789"/>
            </a:xfrm>
            <a:prstGeom prst="rect">
              <a:avLst/>
            </a:prstGeom>
            <a:solidFill>
              <a:srgbClr val="DA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pic>
          <p:nvPicPr>
            <p:cNvPr id="160" name="Grafik 15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32874" y="5545987"/>
              <a:ext cx="621846" cy="36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3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97" grpId="0" animBg="1"/>
      <p:bldP spid="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8790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8193C353-E32E-4575-8B40-C1B5141CCC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E24B51E-217D-49A3-B60A-241D7C539E30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40" name="Diagramm 39">
            <a:extLst>
              <a:ext uri="{FF2B5EF4-FFF2-40B4-BE49-F238E27FC236}">
                <a16:creationId xmlns:a16="http://schemas.microsoft.com/office/drawing/2014/main" id="{886C83A7-9738-4893-B633-39DC86F36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49577"/>
              </p:ext>
            </p:extLst>
          </p:nvPr>
        </p:nvGraphicFramePr>
        <p:xfrm>
          <a:off x="2162455" y="1394331"/>
          <a:ext cx="9419370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6" name="Grafik 55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3952647"/>
            <a:ext cx="827612" cy="82761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40" y="4802063"/>
            <a:ext cx="599618" cy="599616"/>
          </a:xfrm>
          <a:prstGeom prst="rect">
            <a:avLst/>
          </a:prstGeom>
        </p:spPr>
      </p:pic>
      <p:sp>
        <p:nvSpPr>
          <p:cNvPr id="61" name="Split 8636356572805261670"/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Zuhause</a:t>
            </a:r>
          </a:p>
        </p:txBody>
      </p:sp>
      <p:sp>
        <p:nvSpPr>
          <p:cNvPr id="62" name="Split 9636356572805261670"/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Arbeit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Split 10636356572805261670"/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Auto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4" name="Split 11636356572805261670"/>
          <p:cNvSpPr txBox="1"/>
          <p:nvPr/>
        </p:nvSpPr>
        <p:spPr>
          <a:xfrm>
            <a:off x="0" y="4243673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65" name="Split 13636356572805261670"/>
          <p:cNvSpPr txBox="1"/>
          <p:nvPr/>
        </p:nvSpPr>
        <p:spPr>
          <a:xfrm>
            <a:off x="0" y="4978761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Unterwegs</a:t>
            </a:r>
          </a:p>
        </p:txBody>
      </p:sp>
      <p:sp>
        <p:nvSpPr>
          <p:cNvPr id="66" name="Split 14636356572805261670"/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Andere Orte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/>
              <a:t>Radionutzung nach Nutzungsort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6</a:t>
            </a:fld>
            <a:endParaRPr lang="de-CH"/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 (in Prozent) nach Empfangsart und Nutzungsort</a:t>
            </a: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40719" y="2799965"/>
            <a:ext cx="675441" cy="384405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>
                <a:solidFill>
                  <a:schemeClr val="bg1"/>
                </a:solidFill>
              </a:rPr>
              <a:t>FACTS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2304491" y="1735527"/>
            <a:ext cx="0" cy="451605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Rechteck 70"/>
          <p:cNvSpPr/>
          <p:nvPr/>
        </p:nvSpPr>
        <p:spPr>
          <a:xfrm>
            <a:off x="10593961" y="6808"/>
            <a:ext cx="1338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NUTZUNGSORT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11CB0874-3EF2-4513-A09F-9A389A90C75A}"/>
              </a:ext>
            </a:extLst>
          </p:cNvPr>
          <p:cNvSpPr txBox="1"/>
          <p:nvPr/>
        </p:nvSpPr>
        <p:spPr>
          <a:xfrm>
            <a:off x="371475" y="6367067"/>
            <a:ext cx="79502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Quelle: GfK Switzerland,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DigiMig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-Befragung, </a:t>
            </a: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n(2019/1)=2’740</a:t>
            </a:r>
            <a:endParaRPr lang="de-CH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ADB4C33-125F-4BD1-9A6C-490F6B2D33CF}"/>
              </a:ext>
            </a:extLst>
          </p:cNvPr>
          <p:cNvSpPr>
            <a:spLocks/>
          </p:cNvSpPr>
          <p:nvPr/>
        </p:nvSpPr>
        <p:spPr>
          <a:xfrm>
            <a:off x="371476" y="1773994"/>
            <a:ext cx="8100788" cy="756000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1" name="Textplatzhalter 5">
            <a:extLst>
              <a:ext uri="{FF2B5EF4-FFF2-40B4-BE49-F238E27FC236}">
                <a16:creationId xmlns:a16="http://schemas.microsoft.com/office/drawing/2014/main" id="{5C616148-07CB-42E9-99E8-4CA56CD0D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984" y="970128"/>
            <a:ext cx="11399365" cy="249299"/>
          </a:xfrm>
        </p:spPr>
        <p:txBody>
          <a:bodyPr/>
          <a:lstStyle/>
          <a:p>
            <a:r>
              <a:rPr lang="de-CH" dirty="0"/>
              <a:t>Der Löwenanteil der Radionutzung (61%) findet zuhause statt</a:t>
            </a:r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A5AD7336-3592-4BCD-AE72-663B781145E0}"/>
              </a:ext>
            </a:extLst>
          </p:cNvPr>
          <p:cNvGrpSpPr/>
          <p:nvPr/>
        </p:nvGrpSpPr>
        <p:grpSpPr>
          <a:xfrm>
            <a:off x="9349704" y="2412468"/>
            <a:ext cx="2188131" cy="2872635"/>
            <a:chOff x="9537143" y="2640768"/>
            <a:chExt cx="2188131" cy="2872635"/>
          </a:xfrm>
        </p:grpSpPr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7825C4BA-F679-457A-A571-FBF1FB84496D}"/>
                </a:ext>
              </a:extLst>
            </p:cNvPr>
            <p:cNvSpPr>
              <a:spLocks/>
            </p:cNvSpPr>
            <p:nvPr/>
          </p:nvSpPr>
          <p:spPr>
            <a:xfrm>
              <a:off x="9552383" y="2640768"/>
              <a:ext cx="2172891" cy="2872634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6" name="RbLeanShape Arrow Option 2 16">
              <a:extLst>
                <a:ext uri="{FF2B5EF4-FFF2-40B4-BE49-F238E27FC236}">
                  <a16:creationId xmlns:a16="http://schemas.microsoft.com/office/drawing/2014/main" id="{3C7A7822-7D78-42CA-92C0-CD2972974BD4}"/>
                </a:ext>
              </a:extLst>
            </p:cNvPr>
            <p:cNvSpPr/>
            <p:nvPr/>
          </p:nvSpPr>
          <p:spPr>
            <a:xfrm>
              <a:off x="9537143" y="2640768"/>
              <a:ext cx="239317" cy="2872635"/>
            </a:xfrm>
            <a:custGeom>
              <a:avLst/>
              <a:gdLst>
                <a:gd name="connsiteX0" fmla="*/ 0 w 457200"/>
                <a:gd name="connsiteY0" fmla="*/ 0 h 508000"/>
                <a:gd name="connsiteX1" fmla="*/ 330200 w 457200"/>
                <a:gd name="connsiteY1" fmla="*/ 0 h 508000"/>
                <a:gd name="connsiteX2" fmla="*/ 457200 w 457200"/>
                <a:gd name="connsiteY2" fmla="*/ 254000 h 508000"/>
                <a:gd name="connsiteX3" fmla="*/ 330200 w 457200"/>
                <a:gd name="connsiteY3" fmla="*/ 508000 h 508000"/>
                <a:gd name="connsiteX0" fmla="*/ 0 w 127000"/>
                <a:gd name="connsiteY0" fmla="*/ 0 h 508000"/>
                <a:gd name="connsiteX1" fmla="*/ 127000 w 127000"/>
                <a:gd name="connsiteY1" fmla="*/ 254000 h 508000"/>
                <a:gd name="connsiteX2" fmla="*/ 0 w 12700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508000">
                  <a:moveTo>
                    <a:pt x="0" y="0"/>
                  </a:moveTo>
                  <a:lnTo>
                    <a:pt x="127000" y="254000"/>
                  </a:lnTo>
                  <a:lnTo>
                    <a:pt x="0" y="50800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fontAlgn="ctr"/>
              <a:endParaRPr lang="de-CH" sz="1300" b="1"/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3CF86AB5-2228-4DBA-906E-798C8C510D59}"/>
                </a:ext>
              </a:extLst>
            </p:cNvPr>
            <p:cNvSpPr txBox="1"/>
            <p:nvPr/>
          </p:nvSpPr>
          <p:spPr>
            <a:xfrm>
              <a:off x="9885908" y="3061423"/>
              <a:ext cx="1702841" cy="203132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DA1838"/>
                  </a:solidFill>
                  <a:latin typeface="+mj-lt"/>
                </a:rPr>
                <a:t>Dargestellt ist die gesamte Radionutzung mit stationären </a:t>
              </a:r>
              <a:r>
                <a:rPr lang="de-CH" b="1" dirty="0">
                  <a:solidFill>
                    <a:srgbClr val="DA1838"/>
                  </a:solidFill>
                  <a:latin typeface="+mj-lt"/>
                </a:rPr>
                <a:t>und</a:t>
              </a:r>
              <a:r>
                <a:rPr lang="de-CH" dirty="0">
                  <a:solidFill>
                    <a:srgbClr val="DA1838"/>
                  </a:solidFill>
                  <a:latin typeface="+mj-lt"/>
                </a:rPr>
                <a:t> mobilen Geräten nach Nutzungsort</a:t>
              </a:r>
            </a:p>
          </p:txBody>
        </p:sp>
      </p:grpSp>
      <p:sp>
        <p:nvSpPr>
          <p:cNvPr id="108" name="Textfeld 107">
            <a:extLst>
              <a:ext uri="{FF2B5EF4-FFF2-40B4-BE49-F238E27FC236}">
                <a16:creationId xmlns:a16="http://schemas.microsoft.com/office/drawing/2014/main" id="{07A2E6A8-7F61-4653-92AE-C71217385BF7}"/>
              </a:ext>
            </a:extLst>
          </p:cNvPr>
          <p:cNvSpPr txBox="1"/>
          <p:nvPr/>
        </p:nvSpPr>
        <p:spPr>
          <a:xfrm>
            <a:off x="7492092" y="1889031"/>
            <a:ext cx="83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800" b="1" dirty="0">
                <a:solidFill>
                  <a:schemeClr val="bg1"/>
                </a:solidFill>
                <a:latin typeface="+mj-lt"/>
              </a:rPr>
              <a:t>61%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0F829308-8277-4680-AF53-45CC039B748C}"/>
              </a:ext>
            </a:extLst>
          </p:cNvPr>
          <p:cNvSpPr txBox="1"/>
          <p:nvPr/>
        </p:nvSpPr>
        <p:spPr>
          <a:xfrm>
            <a:off x="3511656" y="2700627"/>
            <a:ext cx="83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400" b="1" dirty="0">
                <a:solidFill>
                  <a:schemeClr val="bg1"/>
                </a:solidFill>
                <a:latin typeface="+mj-lt"/>
              </a:rPr>
              <a:t>21%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A14D6E56-8EEE-4C43-9FC7-F1F3DC38215D}"/>
              </a:ext>
            </a:extLst>
          </p:cNvPr>
          <p:cNvSpPr txBox="1"/>
          <p:nvPr/>
        </p:nvSpPr>
        <p:spPr>
          <a:xfrm>
            <a:off x="2562775" y="3424438"/>
            <a:ext cx="83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400" b="1" dirty="0">
                <a:solidFill>
                  <a:schemeClr val="bg1"/>
                </a:solidFill>
                <a:latin typeface="+mj-lt"/>
              </a:rPr>
              <a:t>11%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3A165310-CCFC-4C21-8E06-05BF8CD3B011}"/>
              </a:ext>
            </a:extLst>
          </p:cNvPr>
          <p:cNvSpPr txBox="1"/>
          <p:nvPr/>
        </p:nvSpPr>
        <p:spPr>
          <a:xfrm>
            <a:off x="2200094" y="4164529"/>
            <a:ext cx="492443" cy="4852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de-CH" sz="2000" b="1" dirty="0">
                <a:solidFill>
                  <a:schemeClr val="bg1"/>
                </a:solidFill>
                <a:latin typeface="+mj-lt"/>
              </a:rPr>
              <a:t>3%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A165310-CCFC-4C21-8E06-05BF8CD3B011}"/>
              </a:ext>
            </a:extLst>
          </p:cNvPr>
          <p:cNvSpPr txBox="1"/>
          <p:nvPr/>
        </p:nvSpPr>
        <p:spPr>
          <a:xfrm>
            <a:off x="2189054" y="4910340"/>
            <a:ext cx="492443" cy="4852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de-CH" sz="2000" b="1" dirty="0">
                <a:solidFill>
                  <a:schemeClr val="bg1"/>
                </a:solidFill>
                <a:latin typeface="+mj-lt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3717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hteck 81"/>
          <p:cNvSpPr>
            <a:spLocks/>
          </p:cNvSpPr>
          <p:nvPr/>
        </p:nvSpPr>
        <p:spPr>
          <a:xfrm>
            <a:off x="2962572" y="3246152"/>
            <a:ext cx="562857" cy="72054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3" name="Rechteck 72"/>
          <p:cNvSpPr>
            <a:spLocks/>
          </p:cNvSpPr>
          <p:nvPr/>
        </p:nvSpPr>
        <p:spPr>
          <a:xfrm>
            <a:off x="2987574" y="2533442"/>
            <a:ext cx="941351" cy="695092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7" name="Rechteck 66"/>
          <p:cNvSpPr>
            <a:spLocks/>
          </p:cNvSpPr>
          <p:nvPr/>
        </p:nvSpPr>
        <p:spPr>
          <a:xfrm>
            <a:off x="4247832" y="1797534"/>
            <a:ext cx="2312528" cy="756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956323"/>
              </p:ext>
            </p:extLst>
          </p:nvPr>
        </p:nvGraphicFramePr>
        <p:xfrm>
          <a:off x="2162454" y="1394331"/>
          <a:ext cx="10342258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7654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5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C3CC2581-14AD-4ECE-AC3A-935C58AAF9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3952647"/>
            <a:ext cx="827612" cy="82761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40" y="4802063"/>
            <a:ext cx="599618" cy="599616"/>
          </a:xfrm>
          <a:prstGeom prst="rect">
            <a:avLst/>
          </a:prstGeom>
        </p:spPr>
      </p:pic>
      <p:sp>
        <p:nvSpPr>
          <p:cNvPr id="61" name="Split 8636356572805261670"/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Zuhause</a:t>
            </a:r>
          </a:p>
        </p:txBody>
      </p:sp>
      <p:sp>
        <p:nvSpPr>
          <p:cNvPr id="62" name="Split 9636356572805261670"/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Arbeit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Split 10636356572805261670"/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Auto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4" name="Split 11636356572805261670"/>
          <p:cNvSpPr txBox="1"/>
          <p:nvPr/>
        </p:nvSpPr>
        <p:spPr>
          <a:xfrm>
            <a:off x="0" y="4243673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65" name="Split 13636356572805261670"/>
          <p:cNvSpPr txBox="1"/>
          <p:nvPr/>
        </p:nvSpPr>
        <p:spPr>
          <a:xfrm>
            <a:off x="0" y="4978761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Unterwegs</a:t>
            </a:r>
          </a:p>
        </p:txBody>
      </p:sp>
      <p:sp>
        <p:nvSpPr>
          <p:cNvPr id="66" name="Split 14636356572805261670"/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Andere Orte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931069" y="1964926"/>
            <a:ext cx="93075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CH" b="1" dirty="0">
                <a:solidFill>
                  <a:schemeClr val="bg1"/>
                </a:solidFill>
                <a:latin typeface="+mj-lt"/>
              </a:rPr>
              <a:t>32%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/>
              <a:t>Radionutzung nach Nutzungsort und Empfangsart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7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60275"/>
            <a:ext cx="11399365" cy="249299"/>
          </a:xfrm>
        </p:spPr>
        <p:txBody>
          <a:bodyPr/>
          <a:lstStyle/>
          <a:p>
            <a:r>
              <a:rPr lang="de-CH" dirty="0"/>
              <a:t>UKW-Radio ist nur noch im Auto der wichtigste Empfangsweg. Zuhause und auf der Arbeit ist DAB+ die neue </a:t>
            </a:r>
            <a:r>
              <a:rPr lang="de-CH" dirty="0" err="1"/>
              <a:t>Nr</a:t>
            </a:r>
            <a:r>
              <a:rPr lang="de-CH" dirty="0"/>
              <a:t> 1. </a:t>
            </a:r>
          </a:p>
        </p:txBody>
      </p:sp>
      <p:sp>
        <p:nvSpPr>
          <p:cNvPr id="33" name="Textfeld 32"/>
          <p:cNvSpPr txBox="1">
            <a:spLocks/>
          </p:cNvSpPr>
          <p:nvPr/>
        </p:nvSpPr>
        <p:spPr>
          <a:xfrm>
            <a:off x="7334248" y="5222677"/>
            <a:ext cx="447669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Nutzung im Auto: Der DAB+ Anteil hat gegenüber Herbst 2015 um </a:t>
            </a:r>
            <a:r>
              <a:rPr lang="de-CH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18 PP zugenommen </a:t>
            </a:r>
            <a:r>
              <a:rPr lang="de-CH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und macht mittlerweile 37% des Nutzungsvolumens beim Radiohören im Auto aus.</a:t>
            </a:r>
          </a:p>
        </p:txBody>
      </p:sp>
      <p:sp>
        <p:nvSpPr>
          <p:cNvPr id="15" name="Rechteck 14"/>
          <p:cNvSpPr>
            <a:spLocks/>
          </p:cNvSpPr>
          <p:nvPr/>
        </p:nvSpPr>
        <p:spPr>
          <a:xfrm>
            <a:off x="7330791" y="3263260"/>
            <a:ext cx="4391027" cy="17081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CH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Der Löwenanteil der DAB+ Nutzung (</a:t>
            </a:r>
            <a:r>
              <a:rPr lang="de-CH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61% der DAB+-Nutzung insgesamt) </a:t>
            </a:r>
            <a:r>
              <a:rPr lang="de-CH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erfolgt zuhause. DAB+ ist dort mittlerweile der meistgenutzte Empfangsweg (35%).  Aber auch an den anderen Orten hat DAB+ in den letzten drei Jahren stark zugelegt. Auch am Arbeitsplatz ist DAB+ mit 37% Nutzungsanteilen mittlerweile der bedeutendste Empfangsweg.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 (in Prozent) nach Empfangsart und Nutzungsort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/>
          <a:stretch/>
        </p:blipFill>
        <p:spPr>
          <a:xfrm>
            <a:off x="6816080" y="1970467"/>
            <a:ext cx="503515" cy="428333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894332"/>
            <a:ext cx="522896" cy="510520"/>
          </a:xfrm>
          <a:prstGeom prst="rect">
            <a:avLst/>
          </a:prstGeom>
        </p:spPr>
      </p:pic>
      <p:sp>
        <p:nvSpPr>
          <p:cNvPr id="79" name="Textfeld 78"/>
          <p:cNvSpPr txBox="1"/>
          <p:nvPr/>
        </p:nvSpPr>
        <p:spPr>
          <a:xfrm>
            <a:off x="3574118" y="2711759"/>
            <a:ext cx="83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b="1" dirty="0">
                <a:solidFill>
                  <a:schemeClr val="bg1"/>
                </a:solidFill>
                <a:latin typeface="+mj-lt"/>
              </a:rPr>
              <a:t>31%</a:t>
            </a:r>
          </a:p>
        </p:txBody>
      </p:sp>
      <p:sp>
        <p:nvSpPr>
          <p:cNvPr id="85" name="RbLeanShape Right U-Shape 13"/>
          <p:cNvSpPr/>
          <p:nvPr/>
        </p:nvSpPr>
        <p:spPr>
          <a:xfrm rot="5400000">
            <a:off x="9312762" y="879374"/>
            <a:ext cx="331355" cy="444078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86" name="Ellipse 85"/>
          <p:cNvSpPr/>
          <p:nvPr/>
        </p:nvSpPr>
        <p:spPr>
          <a:xfrm>
            <a:off x="9051002" y="2470185"/>
            <a:ext cx="854874" cy="854874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7" name="RbLeanShape Right U-Shape 13"/>
          <p:cNvSpPr/>
          <p:nvPr/>
        </p:nvSpPr>
        <p:spPr>
          <a:xfrm rot="16200000" flipV="1">
            <a:off x="9320156" y="3889297"/>
            <a:ext cx="331355" cy="444078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3" name="Textfeld 2"/>
          <p:cNvSpPr txBox="1"/>
          <p:nvPr/>
        </p:nvSpPr>
        <p:spPr>
          <a:xfrm>
            <a:off x="9140719" y="2799965"/>
            <a:ext cx="675441" cy="384405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>
                <a:solidFill>
                  <a:schemeClr val="bg1"/>
                </a:solidFill>
              </a:rPr>
              <a:t>FACTS</a:t>
            </a: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47" y="3833672"/>
            <a:ext cx="681368" cy="485760"/>
          </a:xfrm>
          <a:prstGeom prst="rect">
            <a:avLst/>
          </a:prstGeom>
        </p:spPr>
      </p:pic>
      <p:sp>
        <p:nvSpPr>
          <p:cNvPr id="10" name="RbLeanShape Left Angle 10"/>
          <p:cNvSpPr/>
          <p:nvPr/>
        </p:nvSpPr>
        <p:spPr>
          <a:xfrm flipH="1" flipV="1">
            <a:off x="6061988" y="2623514"/>
            <a:ext cx="1196061" cy="1186486"/>
          </a:xfrm>
          <a:custGeom>
            <a:avLst/>
            <a:gdLst>
              <a:gd name="connsiteX0" fmla="*/ 0 w 1270000"/>
              <a:gd name="connsiteY0" fmla="*/ 0 h 476250"/>
              <a:gd name="connsiteX1" fmla="*/ 1270000 w 1270000"/>
              <a:gd name="connsiteY1" fmla="*/ 0 h 476250"/>
              <a:gd name="connsiteX2" fmla="*/ 127000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0" y="0"/>
                </a:moveTo>
                <a:lnTo>
                  <a:pt x="1270000" y="0"/>
                </a:lnTo>
                <a:lnTo>
                  <a:pt x="1270000" y="476250"/>
                </a:lnTo>
              </a:path>
            </a:pathLst>
          </a:custGeom>
          <a:ln w="19050">
            <a:solidFill>
              <a:srgbClr val="DA183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89" name="RbLeanShape Left Angle 10"/>
          <p:cNvSpPr/>
          <p:nvPr/>
        </p:nvSpPr>
        <p:spPr>
          <a:xfrm flipH="1" flipV="1">
            <a:off x="3564198" y="3265441"/>
            <a:ext cx="2497789" cy="544557"/>
          </a:xfrm>
          <a:custGeom>
            <a:avLst/>
            <a:gdLst>
              <a:gd name="connsiteX0" fmla="*/ 0 w 1270000"/>
              <a:gd name="connsiteY0" fmla="*/ 0 h 476250"/>
              <a:gd name="connsiteX1" fmla="*/ 1270000 w 1270000"/>
              <a:gd name="connsiteY1" fmla="*/ 0 h 476250"/>
              <a:gd name="connsiteX2" fmla="*/ 127000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0" y="0"/>
                </a:moveTo>
                <a:lnTo>
                  <a:pt x="1270000" y="0"/>
                </a:lnTo>
                <a:lnTo>
                  <a:pt x="1270000" y="476250"/>
                </a:lnTo>
              </a:path>
            </a:pathLst>
          </a:custGeom>
          <a:ln w="19050">
            <a:solidFill>
              <a:srgbClr val="DA183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CH" sz="1300" b="1"/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1" y="5405171"/>
            <a:ext cx="681368" cy="485760"/>
          </a:xfrm>
          <a:prstGeom prst="rect">
            <a:avLst/>
          </a:prstGeom>
        </p:spPr>
      </p:pic>
      <p:sp>
        <p:nvSpPr>
          <p:cNvPr id="91" name="RbLeanShape Left Angle 10"/>
          <p:cNvSpPr/>
          <p:nvPr/>
        </p:nvSpPr>
        <p:spPr>
          <a:xfrm flipH="1" flipV="1">
            <a:off x="3227294" y="3952068"/>
            <a:ext cx="4030754" cy="1449611"/>
          </a:xfrm>
          <a:custGeom>
            <a:avLst/>
            <a:gdLst>
              <a:gd name="connsiteX0" fmla="*/ 0 w 1270000"/>
              <a:gd name="connsiteY0" fmla="*/ 0 h 476250"/>
              <a:gd name="connsiteX1" fmla="*/ 1270000 w 1270000"/>
              <a:gd name="connsiteY1" fmla="*/ 0 h 476250"/>
              <a:gd name="connsiteX2" fmla="*/ 127000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0" y="0"/>
                </a:moveTo>
                <a:lnTo>
                  <a:pt x="1270000" y="0"/>
                </a:lnTo>
                <a:lnTo>
                  <a:pt x="1270000" y="476250"/>
                </a:lnTo>
              </a:path>
            </a:pathLst>
          </a:custGeom>
          <a:ln w="19050">
            <a:solidFill>
              <a:srgbClr val="DA183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CH" sz="1300" b="1"/>
          </a:p>
        </p:txBody>
      </p:sp>
      <p:cxnSp>
        <p:nvCxnSpPr>
          <p:cNvPr id="49" name="Gerade Verbindung 48"/>
          <p:cNvCxnSpPr/>
          <p:nvPr/>
        </p:nvCxnSpPr>
        <p:spPr>
          <a:xfrm>
            <a:off x="2304491" y="1735527"/>
            <a:ext cx="0" cy="451605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sp>
        <p:nvSpPr>
          <p:cNvPr id="74" name="Textfeld 73"/>
          <p:cNvSpPr txBox="1"/>
          <p:nvPr/>
        </p:nvSpPr>
        <p:spPr>
          <a:xfrm>
            <a:off x="5103023" y="1949537"/>
            <a:ext cx="83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b="1" dirty="0">
                <a:solidFill>
                  <a:schemeClr val="bg1"/>
                </a:solidFill>
                <a:latin typeface="+mj-lt"/>
              </a:rPr>
              <a:t>35%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3053186" y="1949537"/>
            <a:ext cx="83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b="1" dirty="0">
                <a:solidFill>
                  <a:schemeClr val="bg1"/>
                </a:solidFill>
                <a:latin typeface="+mj-lt"/>
              </a:rPr>
              <a:t>33%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2151591" y="2734035"/>
            <a:ext cx="83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b="1" dirty="0">
                <a:solidFill>
                  <a:schemeClr val="bg1"/>
                </a:solidFill>
                <a:latin typeface="+mj-lt"/>
              </a:rPr>
              <a:t>32%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2837321" y="2734397"/>
            <a:ext cx="83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b="1" dirty="0">
                <a:solidFill>
                  <a:schemeClr val="bg1"/>
                </a:solidFill>
                <a:latin typeface="+mj-lt"/>
              </a:rPr>
              <a:t>37%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2047871" y="3501341"/>
            <a:ext cx="83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b="1" dirty="0">
                <a:solidFill>
                  <a:schemeClr val="bg1"/>
                </a:solidFill>
                <a:latin typeface="+mj-lt"/>
              </a:rPr>
              <a:t>56%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2933681" y="3464832"/>
            <a:ext cx="57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b="1" dirty="0">
                <a:solidFill>
                  <a:schemeClr val="bg1"/>
                </a:solidFill>
                <a:latin typeface="+mj-lt"/>
              </a:rPr>
              <a:t>38%</a:t>
            </a:r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Rechteck 70"/>
          <p:cNvSpPr/>
          <p:nvPr/>
        </p:nvSpPr>
        <p:spPr>
          <a:xfrm>
            <a:off x="10593961" y="6808"/>
            <a:ext cx="1338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NUTZUNGSORT</a:t>
            </a:r>
          </a:p>
        </p:txBody>
      </p:sp>
      <p:sp>
        <p:nvSpPr>
          <p:cNvPr id="52" name="RbLeanShape Left Angle 10"/>
          <p:cNvSpPr/>
          <p:nvPr/>
        </p:nvSpPr>
        <p:spPr>
          <a:xfrm flipH="1" flipV="1">
            <a:off x="3216248" y="3766564"/>
            <a:ext cx="342187" cy="45719"/>
          </a:xfrm>
          <a:custGeom>
            <a:avLst/>
            <a:gdLst>
              <a:gd name="connsiteX0" fmla="*/ 0 w 1270000"/>
              <a:gd name="connsiteY0" fmla="*/ 0 h 476250"/>
              <a:gd name="connsiteX1" fmla="*/ 1270000 w 1270000"/>
              <a:gd name="connsiteY1" fmla="*/ 0 h 476250"/>
              <a:gd name="connsiteX2" fmla="*/ 1270000 w 1270000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6250">
                <a:moveTo>
                  <a:pt x="0" y="0"/>
                </a:moveTo>
                <a:lnTo>
                  <a:pt x="1270000" y="0"/>
                </a:lnTo>
                <a:lnTo>
                  <a:pt x="1270000" y="476250"/>
                </a:lnTo>
              </a:path>
            </a:pathLst>
          </a:cu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92" name="Rechteck: abgerundete Ecken 91">
            <a:extLst>
              <a:ext uri="{FF2B5EF4-FFF2-40B4-BE49-F238E27FC236}">
                <a16:creationId xmlns:a16="http://schemas.microsoft.com/office/drawing/2014/main" id="{EC366CE4-8041-49EC-87F0-73F97385BA8A}"/>
              </a:ext>
            </a:extLst>
          </p:cNvPr>
          <p:cNvSpPr/>
          <p:nvPr/>
        </p:nvSpPr>
        <p:spPr>
          <a:xfrm>
            <a:off x="5868947" y="1775442"/>
            <a:ext cx="501985" cy="21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+11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CCD87B79-3B4F-47DF-93AE-FC99B2A1CAEC}"/>
              </a:ext>
            </a:extLst>
          </p:cNvPr>
          <p:cNvSpPr/>
          <p:nvPr/>
        </p:nvSpPr>
        <p:spPr>
          <a:xfrm>
            <a:off x="7959102" y="1775441"/>
            <a:ext cx="447751" cy="21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+5</a:t>
            </a:r>
          </a:p>
        </p:txBody>
      </p:sp>
      <p:sp>
        <p:nvSpPr>
          <p:cNvPr id="94" name="Rechteck: abgerundete Ecken 93">
            <a:extLst>
              <a:ext uri="{FF2B5EF4-FFF2-40B4-BE49-F238E27FC236}">
                <a16:creationId xmlns:a16="http://schemas.microsoft.com/office/drawing/2014/main" id="{D383CDBB-9C09-48D9-8FAE-724A0378A9CC}"/>
              </a:ext>
            </a:extLst>
          </p:cNvPr>
          <p:cNvSpPr/>
          <p:nvPr/>
        </p:nvSpPr>
        <p:spPr>
          <a:xfrm>
            <a:off x="3750554" y="1784139"/>
            <a:ext cx="519826" cy="2124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rgbClr val="DA1838"/>
                </a:solidFill>
              </a:rPr>
              <a:t>-16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948C72B4-9F28-4174-A873-93641A7AD725}"/>
              </a:ext>
            </a:extLst>
          </p:cNvPr>
          <p:cNvSpPr/>
          <p:nvPr/>
        </p:nvSpPr>
        <p:spPr>
          <a:xfrm>
            <a:off x="2480281" y="2525976"/>
            <a:ext cx="519826" cy="2124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rgbClr val="DA1838"/>
                </a:solidFill>
              </a:rPr>
              <a:t>-15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F8B6B396-9780-4AD2-8327-14528CAE63E7}"/>
              </a:ext>
            </a:extLst>
          </p:cNvPr>
          <p:cNvSpPr/>
          <p:nvPr/>
        </p:nvSpPr>
        <p:spPr>
          <a:xfrm>
            <a:off x="3328180" y="2504379"/>
            <a:ext cx="496521" cy="21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+10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8E772E1C-24B3-4EEB-9433-2C8745ACDB55}"/>
              </a:ext>
            </a:extLst>
          </p:cNvPr>
          <p:cNvSpPr/>
          <p:nvPr/>
        </p:nvSpPr>
        <p:spPr>
          <a:xfrm>
            <a:off x="4095471" y="2504379"/>
            <a:ext cx="447751" cy="21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+6</a:t>
            </a:r>
          </a:p>
        </p:txBody>
      </p:sp>
      <p:sp>
        <p:nvSpPr>
          <p:cNvPr id="99" name="Rechteck: abgerundete Ecken 98">
            <a:extLst>
              <a:ext uri="{FF2B5EF4-FFF2-40B4-BE49-F238E27FC236}">
                <a16:creationId xmlns:a16="http://schemas.microsoft.com/office/drawing/2014/main" id="{A62F13CD-04B1-4543-A382-AE501DEDCA30}"/>
              </a:ext>
            </a:extLst>
          </p:cNvPr>
          <p:cNvSpPr/>
          <p:nvPr/>
        </p:nvSpPr>
        <p:spPr>
          <a:xfrm>
            <a:off x="2517375" y="3228534"/>
            <a:ext cx="463474" cy="2124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b="1" dirty="0">
                <a:solidFill>
                  <a:srgbClr val="DA1838"/>
                </a:solidFill>
              </a:rPr>
              <a:t>-16</a:t>
            </a:r>
          </a:p>
        </p:txBody>
      </p:sp>
      <p:sp>
        <p:nvSpPr>
          <p:cNvPr id="100" name="Rechteck: abgerundete Ecken 99">
            <a:extLst>
              <a:ext uri="{FF2B5EF4-FFF2-40B4-BE49-F238E27FC236}">
                <a16:creationId xmlns:a16="http://schemas.microsoft.com/office/drawing/2014/main" id="{A20CEFAB-A756-4AD6-A23C-59E605213781}"/>
              </a:ext>
            </a:extLst>
          </p:cNvPr>
          <p:cNvSpPr/>
          <p:nvPr/>
        </p:nvSpPr>
        <p:spPr>
          <a:xfrm>
            <a:off x="3044647" y="3214036"/>
            <a:ext cx="480782" cy="21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b="1" dirty="0">
                <a:solidFill>
                  <a:schemeClr val="accent6"/>
                </a:solidFill>
              </a:rPr>
              <a:t>+18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11CB0874-3EF2-4513-A09F-9A389A90C75A}"/>
              </a:ext>
            </a:extLst>
          </p:cNvPr>
          <p:cNvSpPr txBox="1"/>
          <p:nvPr/>
        </p:nvSpPr>
        <p:spPr>
          <a:xfrm>
            <a:off x="371475" y="6367067"/>
            <a:ext cx="79502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Quelle: GfK Switzerland,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DigiMig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-Befragung, </a:t>
            </a: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n(2019/1)=2’740</a:t>
            </a:r>
            <a:endParaRPr lang="de-CH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7F3ED21-EDE4-49DC-A27B-AAD9AD6D52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sp>
        <p:nvSpPr>
          <p:cNvPr id="102" name="Rechteck: abgerundete Ecken 101">
            <a:extLst>
              <a:ext uri="{FF2B5EF4-FFF2-40B4-BE49-F238E27FC236}">
                <a16:creationId xmlns:a16="http://schemas.microsoft.com/office/drawing/2014/main" id="{AD65B3DF-C432-4C5C-AB8F-A4B72FA57DA2}"/>
              </a:ext>
            </a:extLst>
          </p:cNvPr>
          <p:cNvSpPr/>
          <p:nvPr/>
        </p:nvSpPr>
        <p:spPr>
          <a:xfrm>
            <a:off x="10059724" y="1477891"/>
            <a:ext cx="1614229" cy="5280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Veränderung </a:t>
            </a:r>
          </a:p>
          <a:p>
            <a:pPr algn="ctr"/>
            <a:r>
              <a:rPr lang="de-CH" sz="1600" b="1" dirty="0">
                <a:solidFill>
                  <a:schemeClr val="accent6"/>
                </a:solidFill>
              </a:rPr>
              <a:t>zu 2015/2</a:t>
            </a:r>
          </a:p>
        </p:txBody>
      </p:sp>
      <p:pic>
        <p:nvPicPr>
          <p:cNvPr id="84" name="Grafik 83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7" y="1916555"/>
            <a:ext cx="626511" cy="368075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68" y="2586358"/>
            <a:ext cx="626511" cy="3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73" grpId="0" animBg="1"/>
      <p:bldP spid="67" grpId="0" animBg="1"/>
      <p:bldP spid="33" grpId="0"/>
      <p:bldP spid="15" grpId="0"/>
      <p:bldP spid="10" grpId="0" animBg="1"/>
      <p:bldP spid="89" grpId="0" animBg="1"/>
      <p:bldP spid="9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755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FC3EE5AA-94F8-42E6-BCF2-363D06DB05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218620195"/>
              </p:ext>
            </p:extLst>
          </p:nvPr>
        </p:nvGraphicFramePr>
        <p:xfrm>
          <a:off x="419639" y="1481627"/>
          <a:ext cx="6324433" cy="421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Nutzer-Reichweiten der Empfangswege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45657"/>
            <a:ext cx="10103222" cy="498598"/>
          </a:xfrm>
        </p:spPr>
        <p:txBody>
          <a:bodyPr/>
          <a:lstStyle/>
          <a:p>
            <a:r>
              <a:rPr lang="de-CH" dirty="0"/>
              <a:t>72% der Bevölkerung nutzen digitales Radio. Etwas mehr als die Hälfte davon nutzt nebenbei auch UKW-Radio. 17% nutzen ausschliesslich analoges UKW-Radio. 9% hören überhaupt kein Radio.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573257" y="2419024"/>
            <a:ext cx="4028933" cy="36933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72% der Bevölkerung nutzen digitales Radio (DAB+ oder IP/TV). 31% nutzen dabei ausschliesslich digitales Radio. Der Anteil der «Digital </a:t>
            </a:r>
            <a:r>
              <a:rPr lang="de-CH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Only</a:t>
            </a:r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»-Hörer ist gegenüber vor dreieinhalb Jahren (Herbst 2015) stark gewachsen (+11 Prozentpunkte [</a:t>
            </a:r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PP</a:t>
            </a:r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])</a:t>
            </a:r>
          </a:p>
          <a:p>
            <a:endParaRPr lang="de-CH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58% nutzen noch analoges Radio. Das ist ein Rückgang von 17 PP gegenüber vor dreieinhalb Jahren. 17% nutzen ausschliesslich UKW und keinen anderen Empfangsweg.</a:t>
            </a:r>
          </a:p>
          <a:p>
            <a:endParaRPr lang="de-CH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46% nutzen DAB+. 12% nutzen dabei ausschliesslich DAB+. Der Anteil der «</a:t>
            </a:r>
            <a:r>
              <a:rPr lang="de-CH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DAB+only</a:t>
            </a:r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»-Hörer hat sich in dreieinhalb Jahren damit mehr als verdoppelt. Relativ gesehen ist die «DAB+-</a:t>
            </a:r>
            <a:r>
              <a:rPr lang="de-CH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only</a:t>
            </a:r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»- Gruppe damit diejenige, die am stärksten gewachsen ist.</a:t>
            </a:r>
          </a:p>
          <a:p>
            <a:endParaRPr lang="de-CH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de-C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52% nutzen IP-Radio oder Radio über TV, aber nur 9% nutzen ausschliesslich IP oder TV.</a:t>
            </a:r>
          </a:p>
        </p:txBody>
      </p:sp>
      <p:sp>
        <p:nvSpPr>
          <p:cNvPr id="40" name="Inhaltsplatzhalter 5"/>
          <p:cNvSpPr txBox="1">
            <a:spLocks/>
          </p:cNvSpPr>
          <p:nvPr/>
        </p:nvSpPr>
        <p:spPr>
          <a:xfrm>
            <a:off x="371475" y="1364643"/>
            <a:ext cx="11327356" cy="2492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Reichweite der Empfangsvektoren (in Prozent)</a:t>
            </a:r>
          </a:p>
        </p:txBody>
      </p:sp>
      <p:sp>
        <p:nvSpPr>
          <p:cNvPr id="80" name="RbLeanShape Right U-Shape 13"/>
          <p:cNvSpPr/>
          <p:nvPr/>
        </p:nvSpPr>
        <p:spPr>
          <a:xfrm rot="5400000">
            <a:off x="9427080" y="-53855"/>
            <a:ext cx="331355" cy="4226925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bLeanShape Right U-Shape 13"/>
          <p:cNvSpPr/>
          <p:nvPr/>
        </p:nvSpPr>
        <p:spPr>
          <a:xfrm rot="16200000" flipV="1">
            <a:off x="9479108" y="4032794"/>
            <a:ext cx="331355" cy="4226931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9137544" y="1466493"/>
            <a:ext cx="854874" cy="854874"/>
            <a:chOff x="9913644" y="2470186"/>
            <a:chExt cx="854874" cy="854874"/>
          </a:xfrm>
        </p:grpSpPr>
        <p:sp>
          <p:nvSpPr>
            <p:cNvPr id="82" name="Textfeld 81"/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83" name="Ellipse 82"/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cxnSp>
        <p:nvCxnSpPr>
          <p:cNvPr id="86" name="Gerade Verbindung 85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89"/>
          <p:cNvSpPr/>
          <p:nvPr/>
        </p:nvSpPr>
        <p:spPr>
          <a:xfrm>
            <a:off x="10713130" y="6808"/>
            <a:ext cx="1100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Reichweiten</a:t>
            </a:r>
          </a:p>
        </p:txBody>
      </p:sp>
      <p:sp>
        <p:nvSpPr>
          <p:cNvPr id="107" name="Rechteck 106"/>
          <p:cNvSpPr/>
          <p:nvPr/>
        </p:nvSpPr>
        <p:spPr>
          <a:xfrm>
            <a:off x="1862812" y="2066069"/>
            <a:ext cx="6290637" cy="435011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de-CH" sz="2052"/>
          </a:p>
        </p:txBody>
      </p:sp>
      <p:sp>
        <p:nvSpPr>
          <p:cNvPr id="115" name="Textfeld 114"/>
          <p:cNvSpPr txBox="1"/>
          <p:nvPr/>
        </p:nvSpPr>
        <p:spPr>
          <a:xfrm>
            <a:off x="3190198" y="2402763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17%</a:t>
            </a:r>
          </a:p>
        </p:txBody>
      </p:sp>
      <p:sp>
        <p:nvSpPr>
          <p:cNvPr id="123" name="Textfeld 122"/>
          <p:cNvSpPr txBox="1"/>
          <p:nvPr/>
        </p:nvSpPr>
        <p:spPr>
          <a:xfrm>
            <a:off x="617949" y="2067928"/>
            <a:ext cx="181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Analog (UKW)</a:t>
            </a:r>
          </a:p>
          <a:p>
            <a:pPr algn="ctr"/>
            <a:r>
              <a:rPr lang="el-GR" sz="2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  <a:sym typeface="Arial"/>
              </a:rPr>
              <a:t>Σ</a:t>
            </a:r>
            <a:r>
              <a:rPr lang="de-CH" sz="2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  <a:sym typeface="Arial"/>
              </a:rPr>
              <a:t>= 58%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605518" y="5874975"/>
            <a:ext cx="2356270" cy="332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CH" sz="1600" dirty="0">
                <a:latin typeface="Arial"/>
                <a:cs typeface="Arial"/>
                <a:sym typeface="Arial"/>
              </a:rPr>
              <a:t>Nicht zuordenbar: 3%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89220" y="4225292"/>
            <a:ext cx="181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rgbClr val="E93B58"/>
                </a:solidFill>
                <a:latin typeface="+mj-lt"/>
              </a:rPr>
              <a:t>DAB+</a:t>
            </a:r>
          </a:p>
          <a:p>
            <a:pPr algn="ctr"/>
            <a:r>
              <a:rPr lang="el-GR" sz="2000" b="1" dirty="0">
                <a:solidFill>
                  <a:srgbClr val="E93B58"/>
                </a:solidFill>
                <a:latin typeface="+mj-lt"/>
                <a:cs typeface="Arial"/>
                <a:sym typeface="Arial"/>
              </a:rPr>
              <a:t>Σ</a:t>
            </a:r>
            <a:r>
              <a:rPr lang="de-CH" sz="2000" b="1" dirty="0">
                <a:solidFill>
                  <a:srgbClr val="E93B58"/>
                </a:solidFill>
                <a:latin typeface="+mj-lt"/>
                <a:cs typeface="Arial"/>
                <a:sym typeface="Arial"/>
              </a:rPr>
              <a:t>= 46%</a:t>
            </a:r>
          </a:p>
        </p:txBody>
      </p:sp>
      <p:sp>
        <p:nvSpPr>
          <p:cNvPr id="141" name="Textfeld 140"/>
          <p:cNvSpPr txBox="1"/>
          <p:nvPr/>
        </p:nvSpPr>
        <p:spPr>
          <a:xfrm>
            <a:off x="5394412" y="4084547"/>
            <a:ext cx="181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latin typeface="+mj-lt"/>
              </a:rPr>
              <a:t>IP/TV</a:t>
            </a:r>
          </a:p>
          <a:p>
            <a:pPr algn="ctr"/>
            <a:r>
              <a:rPr lang="el-GR" sz="2000" b="1" dirty="0">
                <a:latin typeface="+mj-lt"/>
                <a:cs typeface="Arial"/>
                <a:sym typeface="Arial"/>
              </a:rPr>
              <a:t>Σ</a:t>
            </a:r>
            <a:r>
              <a:rPr lang="de-CH" sz="2000" b="1" dirty="0">
                <a:latin typeface="+mj-lt"/>
                <a:cs typeface="Arial"/>
                <a:sym typeface="Arial"/>
              </a:rPr>
              <a:t>= 52%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3183134" y="5864164"/>
            <a:ext cx="2517978" cy="332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CH" sz="1600" dirty="0">
                <a:latin typeface="Arial"/>
                <a:cs typeface="Arial"/>
                <a:sym typeface="Arial"/>
              </a:rPr>
              <a:t>Kein Radio: 9%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2053537" y="4336956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12%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4288663" y="4336956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9%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3190198" y="3677288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12%</a:t>
            </a:r>
          </a:p>
        </p:txBody>
      </p:sp>
      <p:sp>
        <p:nvSpPr>
          <p:cNvPr id="146" name="Textfeld 145"/>
          <p:cNvSpPr txBox="1"/>
          <p:nvPr/>
        </p:nvSpPr>
        <p:spPr>
          <a:xfrm>
            <a:off x="2604276" y="3333638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13%</a:t>
            </a:r>
          </a:p>
        </p:txBody>
      </p:sp>
      <p:sp>
        <p:nvSpPr>
          <p:cNvPr id="147" name="Textfeld 146"/>
          <p:cNvSpPr txBox="1"/>
          <p:nvPr/>
        </p:nvSpPr>
        <p:spPr>
          <a:xfrm>
            <a:off x="3740221" y="3353549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16%</a:t>
            </a:r>
          </a:p>
        </p:txBody>
      </p:sp>
      <p:sp>
        <p:nvSpPr>
          <p:cNvPr id="148" name="Textfeld 147"/>
          <p:cNvSpPr txBox="1"/>
          <p:nvPr/>
        </p:nvSpPr>
        <p:spPr>
          <a:xfrm>
            <a:off x="3207293" y="4302830"/>
            <a:ext cx="8625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24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10%</a:t>
            </a:r>
          </a:p>
        </p:txBody>
      </p:sp>
      <p:sp>
        <p:nvSpPr>
          <p:cNvPr id="14" name="Rechteck: abgerundete Ecken 13"/>
          <p:cNvSpPr/>
          <p:nvPr/>
        </p:nvSpPr>
        <p:spPr>
          <a:xfrm>
            <a:off x="3599412" y="2737339"/>
            <a:ext cx="444083" cy="2292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rgbClr val="DA1838"/>
                </a:solidFill>
              </a:rPr>
              <a:t>-7</a:t>
            </a:r>
          </a:p>
        </p:txBody>
      </p:sp>
      <p:sp>
        <p:nvSpPr>
          <p:cNvPr id="149" name="Rechteck: abgerundete Ecken 148"/>
          <p:cNvSpPr/>
          <p:nvPr/>
        </p:nvSpPr>
        <p:spPr>
          <a:xfrm>
            <a:off x="2430094" y="4638875"/>
            <a:ext cx="464320" cy="239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chemeClr val="accent6"/>
                </a:solidFill>
              </a:rPr>
              <a:t>+7</a:t>
            </a:r>
          </a:p>
        </p:txBody>
      </p:sp>
      <p:sp>
        <p:nvSpPr>
          <p:cNvPr id="150" name="Rechteck: abgerundete Ecken 149"/>
          <p:cNvSpPr/>
          <p:nvPr/>
        </p:nvSpPr>
        <p:spPr>
          <a:xfrm>
            <a:off x="4597278" y="4643937"/>
            <a:ext cx="495379" cy="2152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chemeClr val="accent6"/>
                </a:solidFill>
              </a:rPr>
              <a:t>+2</a:t>
            </a:r>
          </a:p>
        </p:txBody>
      </p:sp>
      <p:sp>
        <p:nvSpPr>
          <p:cNvPr id="151" name="Rechteck: abgerundete Ecken 150"/>
          <p:cNvSpPr/>
          <p:nvPr/>
        </p:nvSpPr>
        <p:spPr>
          <a:xfrm>
            <a:off x="4082825" y="3667616"/>
            <a:ext cx="459079" cy="23699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rgbClr val="DA1838"/>
                </a:solidFill>
              </a:rPr>
              <a:t>-6</a:t>
            </a:r>
          </a:p>
        </p:txBody>
      </p:sp>
      <p:sp>
        <p:nvSpPr>
          <p:cNvPr id="152" name="Rechteck: abgerundete Ecken 151"/>
          <p:cNvSpPr/>
          <p:nvPr/>
        </p:nvSpPr>
        <p:spPr>
          <a:xfrm>
            <a:off x="3491933" y="3988625"/>
            <a:ext cx="458447" cy="2366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chemeClr val="accent3"/>
                </a:solidFill>
              </a:rPr>
              <a:t>+0</a:t>
            </a:r>
          </a:p>
        </p:txBody>
      </p:sp>
      <p:sp>
        <p:nvSpPr>
          <p:cNvPr id="153" name="Rechteck: abgerundete Ecken 152"/>
          <p:cNvSpPr/>
          <p:nvPr/>
        </p:nvSpPr>
        <p:spPr>
          <a:xfrm>
            <a:off x="2644645" y="3624832"/>
            <a:ext cx="454086" cy="23663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rgbClr val="DA1838"/>
                </a:solidFill>
              </a:rPr>
              <a:t>-2</a:t>
            </a:r>
          </a:p>
        </p:txBody>
      </p:sp>
      <p:sp>
        <p:nvSpPr>
          <p:cNvPr id="154" name="Rechteck: abgerundete Ecken 153"/>
          <p:cNvSpPr/>
          <p:nvPr/>
        </p:nvSpPr>
        <p:spPr>
          <a:xfrm>
            <a:off x="3467444" y="4624540"/>
            <a:ext cx="492088" cy="2540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chemeClr val="accent6"/>
                </a:solidFill>
              </a:rPr>
              <a:t>+4</a:t>
            </a:r>
          </a:p>
        </p:txBody>
      </p:sp>
      <p:sp>
        <p:nvSpPr>
          <p:cNvPr id="155" name="Rechteck: abgerundete Ecken 154"/>
          <p:cNvSpPr/>
          <p:nvPr/>
        </p:nvSpPr>
        <p:spPr>
          <a:xfrm>
            <a:off x="2190755" y="5669240"/>
            <a:ext cx="463841" cy="2459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chemeClr val="accent3"/>
                </a:solidFill>
              </a:rPr>
              <a:t>+0</a:t>
            </a:r>
          </a:p>
        </p:txBody>
      </p:sp>
      <p:sp>
        <p:nvSpPr>
          <p:cNvPr id="156" name="Rechteck: abgerundete Ecken 155"/>
          <p:cNvSpPr/>
          <p:nvPr/>
        </p:nvSpPr>
        <p:spPr>
          <a:xfrm>
            <a:off x="4960377" y="5712471"/>
            <a:ext cx="545554" cy="2026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solidFill>
                  <a:schemeClr val="accent6"/>
                </a:solidFill>
              </a:rPr>
              <a:t>+3</a:t>
            </a:r>
          </a:p>
        </p:txBody>
      </p:sp>
      <p:sp>
        <p:nvSpPr>
          <p:cNvPr id="158" name="Rechteck: abgerundete Ecken 157"/>
          <p:cNvSpPr/>
          <p:nvPr/>
        </p:nvSpPr>
        <p:spPr>
          <a:xfrm>
            <a:off x="1205940" y="2743193"/>
            <a:ext cx="656872" cy="22339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rgbClr val="DA1838"/>
                </a:solidFill>
              </a:rPr>
              <a:t>-17</a:t>
            </a:r>
          </a:p>
        </p:txBody>
      </p:sp>
      <p:sp>
        <p:nvSpPr>
          <p:cNvPr id="159" name="Rechteck: abgerundete Ecken 158"/>
          <p:cNvSpPr/>
          <p:nvPr/>
        </p:nvSpPr>
        <p:spPr>
          <a:xfrm>
            <a:off x="729652" y="4890231"/>
            <a:ext cx="609444" cy="220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+6</a:t>
            </a:r>
          </a:p>
        </p:txBody>
      </p:sp>
      <p:sp>
        <p:nvSpPr>
          <p:cNvPr id="160" name="Rechteck: abgerundete Ecken 159"/>
          <p:cNvSpPr/>
          <p:nvPr/>
        </p:nvSpPr>
        <p:spPr>
          <a:xfrm>
            <a:off x="6023993" y="4752946"/>
            <a:ext cx="560002" cy="24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+5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912BB76-5D2A-4C3D-B8D1-553664691AC4}"/>
              </a:ext>
            </a:extLst>
          </p:cNvPr>
          <p:cNvSpPr txBox="1"/>
          <p:nvPr/>
        </p:nvSpPr>
        <p:spPr>
          <a:xfrm>
            <a:off x="371475" y="6367067"/>
            <a:ext cx="79502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Quelle: GfK Switzerland,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DigiMig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-Befragung, </a:t>
            </a: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n(2018/2)=2’761, n(2019/1)=2’740</a:t>
            </a:r>
            <a:endParaRPr lang="de-CH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4D03496-8BD4-4051-B235-308172486CBB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0C7F585-F1DE-4F9A-B919-8190EEADE74C}"/>
              </a:ext>
            </a:extLst>
          </p:cNvPr>
          <p:cNvSpPr/>
          <p:nvPr/>
        </p:nvSpPr>
        <p:spPr>
          <a:xfrm>
            <a:off x="5519464" y="1873227"/>
            <a:ext cx="1614229" cy="5280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accent6"/>
                </a:solidFill>
              </a:rPr>
              <a:t>Veränderung </a:t>
            </a:r>
          </a:p>
          <a:p>
            <a:pPr algn="ctr"/>
            <a:r>
              <a:rPr lang="de-CH" sz="1600" b="1" dirty="0">
                <a:solidFill>
                  <a:schemeClr val="accent6"/>
                </a:solidFill>
              </a:rPr>
              <a:t>zu 2015/2</a:t>
            </a:r>
          </a:p>
        </p:txBody>
      </p:sp>
    </p:spTree>
    <p:extLst>
      <p:ext uri="{BB962C8B-B14F-4D97-AF65-F5344CB8AC3E}">
        <p14:creationId xmlns:p14="http://schemas.microsoft.com/office/powerpoint/2010/main" val="31256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576665703"/>
              </p:ext>
            </p:extLst>
          </p:nvPr>
        </p:nvGraphicFramePr>
        <p:xfrm>
          <a:off x="371475" y="1628705"/>
          <a:ext cx="11237819" cy="407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9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58827"/>
            <a:ext cx="10450249" cy="498598"/>
          </a:xfrm>
        </p:spPr>
        <p:txBody>
          <a:bodyPr/>
          <a:lstStyle/>
          <a:p>
            <a:r>
              <a:rPr lang="de-CH" dirty="0"/>
              <a:t>Nur noch 17% der Bevölkerung hören ausschliesslich über UKW Radio. Bereits über 70% hören (unter anderem) Digitalradio, 31% sogar ausschliesslich Digitalradio.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Radionutzungsvolumen (in Prozent) nach Empfangsart 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das Forschungsprojekt zur digitalen Migration der Radionutzung in der Schweiz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657106" y="2223879"/>
            <a:ext cx="703212" cy="2722116"/>
            <a:chOff x="1876703" y="2284871"/>
            <a:chExt cx="703212" cy="2722116"/>
          </a:xfrm>
        </p:grpSpPr>
        <p:sp>
          <p:nvSpPr>
            <p:cNvPr id="38" name="Inhaltsplatzhalter 5"/>
            <p:cNvSpPr txBox="1">
              <a:spLocks/>
            </p:cNvSpPr>
            <p:nvPr/>
          </p:nvSpPr>
          <p:spPr>
            <a:xfrm>
              <a:off x="1876703" y="2284871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16%</a:t>
              </a:r>
            </a:p>
          </p:txBody>
        </p:sp>
        <p:sp>
          <p:nvSpPr>
            <p:cNvPr id="41" name="Inhaltsplatzhalter 5"/>
            <p:cNvSpPr txBox="1">
              <a:spLocks/>
            </p:cNvSpPr>
            <p:nvPr/>
          </p:nvSpPr>
          <p:spPr>
            <a:xfrm>
              <a:off x="1883660" y="3447520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51%</a:t>
              </a:r>
            </a:p>
          </p:txBody>
        </p:sp>
        <p:sp>
          <p:nvSpPr>
            <p:cNvPr id="44" name="Inhaltsplatzhalter 5"/>
            <p:cNvSpPr txBox="1">
              <a:spLocks/>
            </p:cNvSpPr>
            <p:nvPr/>
          </p:nvSpPr>
          <p:spPr>
            <a:xfrm>
              <a:off x="1885776" y="4757688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002399" y="2271572"/>
            <a:ext cx="703486" cy="2730274"/>
            <a:chOff x="3418367" y="2260659"/>
            <a:chExt cx="703486" cy="2730274"/>
          </a:xfrm>
        </p:grpSpPr>
        <p:sp>
          <p:nvSpPr>
            <p:cNvPr id="47" name="Inhaltsplatzhalter 5"/>
            <p:cNvSpPr txBox="1">
              <a:spLocks/>
            </p:cNvSpPr>
            <p:nvPr/>
          </p:nvSpPr>
          <p:spPr>
            <a:xfrm>
              <a:off x="3418367" y="2260659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19%</a:t>
              </a:r>
            </a:p>
          </p:txBody>
        </p:sp>
        <p:sp>
          <p:nvSpPr>
            <p:cNvPr id="49" name="Inhaltsplatzhalter 5"/>
            <p:cNvSpPr txBox="1">
              <a:spLocks/>
            </p:cNvSpPr>
            <p:nvPr/>
          </p:nvSpPr>
          <p:spPr>
            <a:xfrm>
              <a:off x="3427714" y="3467889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50%</a:t>
              </a:r>
            </a:p>
          </p:txBody>
        </p:sp>
        <p:sp>
          <p:nvSpPr>
            <p:cNvPr id="52" name="Inhaltsplatzhalter 5"/>
            <p:cNvSpPr txBox="1">
              <a:spLocks/>
            </p:cNvSpPr>
            <p:nvPr/>
          </p:nvSpPr>
          <p:spPr>
            <a:xfrm>
              <a:off x="3421271" y="4741634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23%</a:t>
              </a:r>
            </a:p>
          </p:txBody>
        </p:sp>
      </p:grpSp>
      <p:sp>
        <p:nvSpPr>
          <p:cNvPr id="68" name="Rechteck 67"/>
          <p:cNvSpPr>
            <a:spLocks/>
          </p:cNvSpPr>
          <p:nvPr/>
        </p:nvSpPr>
        <p:spPr>
          <a:xfrm>
            <a:off x="10128447" y="1486552"/>
            <a:ext cx="1584011" cy="4272403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1" name="Gruppieren 20"/>
          <p:cNvGrpSpPr/>
          <p:nvPr/>
        </p:nvGrpSpPr>
        <p:grpSpPr>
          <a:xfrm>
            <a:off x="5744106" y="2477941"/>
            <a:ext cx="728372" cy="2550594"/>
            <a:chOff x="6581161" y="2443028"/>
            <a:chExt cx="728372" cy="2550594"/>
          </a:xfrm>
        </p:grpSpPr>
        <p:sp>
          <p:nvSpPr>
            <p:cNvPr id="60" name="Inhaltsplatzhalter 5"/>
            <p:cNvSpPr txBox="1">
              <a:spLocks/>
            </p:cNvSpPr>
            <p:nvPr/>
          </p:nvSpPr>
          <p:spPr>
            <a:xfrm>
              <a:off x="6615394" y="2443028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24%</a:t>
              </a:r>
            </a:p>
          </p:txBody>
        </p:sp>
        <p:sp>
          <p:nvSpPr>
            <p:cNvPr id="62" name="Inhaltsplatzhalter 5"/>
            <p:cNvSpPr txBox="1">
              <a:spLocks/>
            </p:cNvSpPr>
            <p:nvPr/>
          </p:nvSpPr>
          <p:spPr>
            <a:xfrm>
              <a:off x="6608077" y="3622753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43%</a:t>
              </a:r>
            </a:p>
          </p:txBody>
        </p:sp>
        <p:sp>
          <p:nvSpPr>
            <p:cNvPr id="64" name="Inhaltsplatzhalter 5"/>
            <p:cNvSpPr txBox="1">
              <a:spLocks/>
            </p:cNvSpPr>
            <p:nvPr/>
          </p:nvSpPr>
          <p:spPr>
            <a:xfrm>
              <a:off x="6581161" y="4744323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22%</a:t>
              </a:r>
            </a:p>
          </p:txBody>
        </p:sp>
      </p:grp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el 8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/>
              <a:t>Nutzer-Reichweitenentwicklung im Zeitverlauf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405147" y="2406979"/>
            <a:ext cx="704314" cy="2633585"/>
            <a:chOff x="5568898" y="2370758"/>
            <a:chExt cx="704314" cy="2633585"/>
          </a:xfrm>
        </p:grpSpPr>
        <p:sp>
          <p:nvSpPr>
            <p:cNvPr id="54" name="Inhaltsplatzhalter 5"/>
            <p:cNvSpPr txBox="1">
              <a:spLocks/>
            </p:cNvSpPr>
            <p:nvPr/>
          </p:nvSpPr>
          <p:spPr>
            <a:xfrm>
              <a:off x="5568898" y="2370758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21%</a:t>
              </a:r>
            </a:p>
          </p:txBody>
        </p:sp>
        <p:sp>
          <p:nvSpPr>
            <p:cNvPr id="56" name="Inhaltsplatzhalter 5"/>
            <p:cNvSpPr txBox="1">
              <a:spLocks/>
            </p:cNvSpPr>
            <p:nvPr/>
          </p:nvSpPr>
          <p:spPr>
            <a:xfrm>
              <a:off x="5579073" y="3559426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47%</a:t>
              </a:r>
            </a:p>
          </p:txBody>
        </p:sp>
        <p:sp>
          <p:nvSpPr>
            <p:cNvPr id="58" name="Inhaltsplatzhalter 5"/>
            <p:cNvSpPr txBox="1">
              <a:spLocks/>
            </p:cNvSpPr>
            <p:nvPr/>
          </p:nvSpPr>
          <p:spPr>
            <a:xfrm>
              <a:off x="5579073" y="4755044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22%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7147002" y="2547737"/>
            <a:ext cx="703625" cy="2521541"/>
            <a:chOff x="8154487" y="2472082"/>
            <a:chExt cx="703625" cy="2521541"/>
          </a:xfrm>
        </p:grpSpPr>
        <p:sp>
          <p:nvSpPr>
            <p:cNvPr id="87" name="Inhaltsplatzhalter 5"/>
            <p:cNvSpPr txBox="1">
              <a:spLocks/>
            </p:cNvSpPr>
            <p:nvPr/>
          </p:nvSpPr>
          <p:spPr>
            <a:xfrm>
              <a:off x="8163973" y="247208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26%</a:t>
              </a:r>
            </a:p>
          </p:txBody>
        </p:sp>
        <p:sp>
          <p:nvSpPr>
            <p:cNvPr id="90" name="Inhaltsplatzhalter 5"/>
            <p:cNvSpPr txBox="1">
              <a:spLocks/>
            </p:cNvSpPr>
            <p:nvPr/>
          </p:nvSpPr>
          <p:spPr>
            <a:xfrm>
              <a:off x="8154487" y="3684076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42%</a:t>
              </a:r>
            </a:p>
          </p:txBody>
        </p:sp>
        <p:sp>
          <p:nvSpPr>
            <p:cNvPr id="99" name="Inhaltsplatzhalter 5"/>
            <p:cNvSpPr txBox="1">
              <a:spLocks/>
            </p:cNvSpPr>
            <p:nvPr/>
          </p:nvSpPr>
          <p:spPr>
            <a:xfrm>
              <a:off x="8163972" y="4744324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21%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8485278" y="2510750"/>
            <a:ext cx="721053" cy="2571259"/>
            <a:chOff x="9636098" y="2494363"/>
            <a:chExt cx="721053" cy="2571259"/>
          </a:xfrm>
        </p:grpSpPr>
        <p:sp>
          <p:nvSpPr>
            <p:cNvPr id="104" name="Inhaltsplatzhalter 5"/>
            <p:cNvSpPr txBox="1">
              <a:spLocks/>
            </p:cNvSpPr>
            <p:nvPr/>
          </p:nvSpPr>
          <p:spPr>
            <a:xfrm>
              <a:off x="9663012" y="2494363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28%</a:t>
              </a:r>
            </a:p>
          </p:txBody>
        </p:sp>
        <p:sp>
          <p:nvSpPr>
            <p:cNvPr id="106" name="Inhaltsplatzhalter 5"/>
            <p:cNvSpPr txBox="1">
              <a:spLocks/>
            </p:cNvSpPr>
            <p:nvPr/>
          </p:nvSpPr>
          <p:spPr>
            <a:xfrm>
              <a:off x="9663012" y="3760161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43%</a:t>
              </a:r>
            </a:p>
          </p:txBody>
        </p:sp>
        <p:sp>
          <p:nvSpPr>
            <p:cNvPr id="108" name="Inhaltsplatzhalter 5"/>
            <p:cNvSpPr txBox="1">
              <a:spLocks/>
            </p:cNvSpPr>
            <p:nvPr/>
          </p:nvSpPr>
          <p:spPr>
            <a:xfrm>
              <a:off x="9636098" y="4816323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18%</a:t>
              </a:r>
            </a:p>
          </p:txBody>
        </p:sp>
      </p:grpSp>
      <p:sp>
        <p:nvSpPr>
          <p:cNvPr id="109" name="Textfeld 108"/>
          <p:cNvSpPr txBox="1"/>
          <p:nvPr/>
        </p:nvSpPr>
        <p:spPr>
          <a:xfrm>
            <a:off x="371474" y="6367067"/>
            <a:ext cx="91089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Quelle: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-Befragung, n(2015/2)=2’453, n(2016/1)=2’526, n(2016/2)=2’531, n(2017/1)=2’504, n(2017/2)=2’519, n(2018/1)=2’673, n(2018/2)=2’761,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n(2019/1)=2’740</a:t>
            </a:r>
            <a:endParaRPr lang="de-CH" sz="9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14" name="Gruppieren 113"/>
          <p:cNvGrpSpPr/>
          <p:nvPr/>
        </p:nvGrpSpPr>
        <p:grpSpPr>
          <a:xfrm>
            <a:off x="11224076" y="2582844"/>
            <a:ext cx="711990" cy="2472547"/>
            <a:chOff x="9636716" y="2603844"/>
            <a:chExt cx="711990" cy="2472547"/>
          </a:xfrm>
        </p:grpSpPr>
        <p:sp>
          <p:nvSpPr>
            <p:cNvPr id="116" name="Inhaltsplatzhalter 5"/>
            <p:cNvSpPr txBox="1">
              <a:spLocks/>
            </p:cNvSpPr>
            <p:nvPr/>
          </p:nvSpPr>
          <p:spPr>
            <a:xfrm>
              <a:off x="9654567" y="2603844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31%</a:t>
              </a:r>
            </a:p>
          </p:txBody>
        </p:sp>
        <p:sp>
          <p:nvSpPr>
            <p:cNvPr id="118" name="Inhaltsplatzhalter 5"/>
            <p:cNvSpPr txBox="1">
              <a:spLocks/>
            </p:cNvSpPr>
            <p:nvPr/>
          </p:nvSpPr>
          <p:spPr>
            <a:xfrm>
              <a:off x="9654567" y="3839360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41%</a:t>
              </a:r>
            </a:p>
          </p:txBody>
        </p:sp>
        <p:sp>
          <p:nvSpPr>
            <p:cNvPr id="120" name="Inhaltsplatzhalter 5"/>
            <p:cNvSpPr txBox="1">
              <a:spLocks/>
            </p:cNvSpPr>
            <p:nvPr/>
          </p:nvSpPr>
          <p:spPr>
            <a:xfrm>
              <a:off x="9636716" y="482709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17%</a:t>
              </a:r>
            </a:p>
          </p:txBody>
        </p:sp>
      </p:grpSp>
      <p:cxnSp>
        <p:nvCxnSpPr>
          <p:cNvPr id="121" name="Gerade Verbindung 85">
            <a:extLst>
              <a:ext uri="{FF2B5EF4-FFF2-40B4-BE49-F238E27FC236}">
                <a16:creationId xmlns:a16="http://schemas.microsoft.com/office/drawing/2014/main" id="{FB45633F-0DFA-484E-8EB9-E68A24E73382}"/>
              </a:ext>
            </a:extLst>
          </p:cNvPr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eck 121">
            <a:extLst>
              <a:ext uri="{FF2B5EF4-FFF2-40B4-BE49-F238E27FC236}">
                <a16:creationId xmlns:a16="http://schemas.microsoft.com/office/drawing/2014/main" id="{D6D5C972-3ABC-4899-9B68-17C7C2F13C04}"/>
              </a:ext>
            </a:extLst>
          </p:cNvPr>
          <p:cNvSpPr/>
          <p:nvPr/>
        </p:nvSpPr>
        <p:spPr>
          <a:xfrm>
            <a:off x="10713130" y="6808"/>
            <a:ext cx="1100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Reichweiten</a:t>
            </a:r>
          </a:p>
        </p:txBody>
      </p:sp>
      <p:sp>
        <p:nvSpPr>
          <p:cNvPr id="124" name="Inhaltsplatzhalter 5">
            <a:extLst>
              <a:ext uri="{FF2B5EF4-FFF2-40B4-BE49-F238E27FC236}">
                <a16:creationId xmlns:a16="http://schemas.microsoft.com/office/drawing/2014/main" id="{BBCAD19E-4830-438D-84D9-3D8C32EC7C50}"/>
              </a:ext>
            </a:extLst>
          </p:cNvPr>
          <p:cNvSpPr txBox="1">
            <a:spLocks/>
          </p:cNvSpPr>
          <p:nvPr/>
        </p:nvSpPr>
        <p:spPr>
          <a:xfrm>
            <a:off x="5739203" y="1925572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7%</a:t>
            </a:r>
          </a:p>
        </p:txBody>
      </p:sp>
      <p:sp>
        <p:nvSpPr>
          <p:cNvPr id="125" name="Inhaltsplatzhalter 5">
            <a:extLst>
              <a:ext uri="{FF2B5EF4-FFF2-40B4-BE49-F238E27FC236}">
                <a16:creationId xmlns:a16="http://schemas.microsoft.com/office/drawing/2014/main" id="{27BDC75B-35D6-4E3E-90C5-7869C32720F1}"/>
              </a:ext>
            </a:extLst>
          </p:cNvPr>
          <p:cNvSpPr txBox="1">
            <a:spLocks/>
          </p:cNvSpPr>
          <p:nvPr/>
        </p:nvSpPr>
        <p:spPr>
          <a:xfrm>
            <a:off x="4389124" y="1910155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7%</a:t>
            </a:r>
          </a:p>
        </p:txBody>
      </p:sp>
      <p:sp>
        <p:nvSpPr>
          <p:cNvPr id="126" name="Inhaltsplatzhalter 5">
            <a:extLst>
              <a:ext uri="{FF2B5EF4-FFF2-40B4-BE49-F238E27FC236}">
                <a16:creationId xmlns:a16="http://schemas.microsoft.com/office/drawing/2014/main" id="{F2A94E6F-B044-4E47-928F-1321113B3FCC}"/>
              </a:ext>
            </a:extLst>
          </p:cNvPr>
          <p:cNvSpPr txBox="1">
            <a:spLocks/>
          </p:cNvSpPr>
          <p:nvPr/>
        </p:nvSpPr>
        <p:spPr>
          <a:xfrm>
            <a:off x="7147002" y="1927470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8%</a:t>
            </a:r>
          </a:p>
        </p:txBody>
      </p:sp>
      <p:sp>
        <p:nvSpPr>
          <p:cNvPr id="127" name="Inhaltsplatzhalter 5">
            <a:extLst>
              <a:ext uri="{FF2B5EF4-FFF2-40B4-BE49-F238E27FC236}">
                <a16:creationId xmlns:a16="http://schemas.microsoft.com/office/drawing/2014/main" id="{0B167E62-0443-493B-9C4F-010A0003DED3}"/>
              </a:ext>
            </a:extLst>
          </p:cNvPr>
          <p:cNvSpPr txBox="1">
            <a:spLocks/>
          </p:cNvSpPr>
          <p:nvPr/>
        </p:nvSpPr>
        <p:spPr>
          <a:xfrm>
            <a:off x="8512192" y="1896853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8%</a:t>
            </a:r>
          </a:p>
        </p:txBody>
      </p:sp>
      <p:sp>
        <p:nvSpPr>
          <p:cNvPr id="128" name="Inhaltsplatzhalter 5">
            <a:extLst>
              <a:ext uri="{FF2B5EF4-FFF2-40B4-BE49-F238E27FC236}">
                <a16:creationId xmlns:a16="http://schemas.microsoft.com/office/drawing/2014/main" id="{78D78AD5-9720-4E25-9434-2B880F24510F}"/>
              </a:ext>
            </a:extLst>
          </p:cNvPr>
          <p:cNvSpPr txBox="1">
            <a:spLocks/>
          </p:cNvSpPr>
          <p:nvPr/>
        </p:nvSpPr>
        <p:spPr>
          <a:xfrm>
            <a:off x="11262224" y="1921813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9%</a:t>
            </a:r>
          </a:p>
        </p:txBody>
      </p:sp>
      <p:sp>
        <p:nvSpPr>
          <p:cNvPr id="129" name="Inhaltsplatzhalter 5">
            <a:extLst>
              <a:ext uri="{FF2B5EF4-FFF2-40B4-BE49-F238E27FC236}">
                <a16:creationId xmlns:a16="http://schemas.microsoft.com/office/drawing/2014/main" id="{34EC84D3-C413-41D6-86B7-FC9A99C6D3FB}"/>
              </a:ext>
            </a:extLst>
          </p:cNvPr>
          <p:cNvSpPr txBox="1">
            <a:spLocks/>
          </p:cNvSpPr>
          <p:nvPr/>
        </p:nvSpPr>
        <p:spPr>
          <a:xfrm>
            <a:off x="3057779" y="1876674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5%</a:t>
            </a:r>
          </a:p>
        </p:txBody>
      </p:sp>
      <p:sp>
        <p:nvSpPr>
          <p:cNvPr id="130" name="Inhaltsplatzhalter 5">
            <a:extLst>
              <a:ext uri="{FF2B5EF4-FFF2-40B4-BE49-F238E27FC236}">
                <a16:creationId xmlns:a16="http://schemas.microsoft.com/office/drawing/2014/main" id="{A0C24697-2529-4412-BA85-1657A99E58DC}"/>
              </a:ext>
            </a:extLst>
          </p:cNvPr>
          <p:cNvSpPr txBox="1">
            <a:spLocks/>
          </p:cNvSpPr>
          <p:nvPr/>
        </p:nvSpPr>
        <p:spPr>
          <a:xfrm>
            <a:off x="1709159" y="1869867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6%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E38A481-E6D4-4C41-8EF1-80AF69859492}"/>
              </a:ext>
            </a:extLst>
          </p:cNvPr>
          <p:cNvGrpSpPr/>
          <p:nvPr/>
        </p:nvGrpSpPr>
        <p:grpSpPr>
          <a:xfrm>
            <a:off x="9862629" y="2583813"/>
            <a:ext cx="711990" cy="2472547"/>
            <a:chOff x="9636716" y="2603844"/>
            <a:chExt cx="711990" cy="2472547"/>
          </a:xfrm>
        </p:grpSpPr>
        <p:sp>
          <p:nvSpPr>
            <p:cNvPr id="61" name="Inhaltsplatzhalter 5">
              <a:extLst>
                <a:ext uri="{FF2B5EF4-FFF2-40B4-BE49-F238E27FC236}">
                  <a16:creationId xmlns:a16="http://schemas.microsoft.com/office/drawing/2014/main" id="{544E4EE1-CA8E-4799-92BC-825500AC5BD7}"/>
                </a:ext>
              </a:extLst>
            </p:cNvPr>
            <p:cNvSpPr txBox="1">
              <a:spLocks/>
            </p:cNvSpPr>
            <p:nvPr/>
          </p:nvSpPr>
          <p:spPr>
            <a:xfrm>
              <a:off x="9654567" y="2603844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rgbClr val="DD2241"/>
                  </a:solidFill>
                </a:rPr>
                <a:t>31%</a:t>
              </a:r>
            </a:p>
          </p:txBody>
        </p:sp>
        <p:sp>
          <p:nvSpPr>
            <p:cNvPr id="63" name="Inhaltsplatzhalter 5">
              <a:extLst>
                <a:ext uri="{FF2B5EF4-FFF2-40B4-BE49-F238E27FC236}">
                  <a16:creationId xmlns:a16="http://schemas.microsoft.com/office/drawing/2014/main" id="{ACD66435-7F93-4EDB-B89D-65EFB0713F15}"/>
                </a:ext>
              </a:extLst>
            </p:cNvPr>
            <p:cNvSpPr txBox="1">
              <a:spLocks/>
            </p:cNvSpPr>
            <p:nvPr/>
          </p:nvSpPr>
          <p:spPr>
            <a:xfrm>
              <a:off x="9654567" y="3839360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/>
                <a:t>39%</a:t>
              </a:r>
            </a:p>
          </p:txBody>
        </p:sp>
        <p:sp>
          <p:nvSpPr>
            <p:cNvPr id="65" name="Inhaltsplatzhalter 5">
              <a:extLst>
                <a:ext uri="{FF2B5EF4-FFF2-40B4-BE49-F238E27FC236}">
                  <a16:creationId xmlns:a16="http://schemas.microsoft.com/office/drawing/2014/main" id="{A53C58FA-B4E7-4D99-8BE8-ADD454618F86}"/>
                </a:ext>
              </a:extLst>
            </p:cNvPr>
            <p:cNvSpPr txBox="1">
              <a:spLocks/>
            </p:cNvSpPr>
            <p:nvPr/>
          </p:nvSpPr>
          <p:spPr>
            <a:xfrm>
              <a:off x="9636716" y="4827092"/>
              <a:ext cx="694139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</a:rPr>
                <a:t>18%</a:t>
              </a:r>
            </a:p>
          </p:txBody>
        </p:sp>
      </p:grpSp>
      <p:sp>
        <p:nvSpPr>
          <p:cNvPr id="66" name="Inhaltsplatzhalter 5">
            <a:extLst>
              <a:ext uri="{FF2B5EF4-FFF2-40B4-BE49-F238E27FC236}">
                <a16:creationId xmlns:a16="http://schemas.microsoft.com/office/drawing/2014/main" id="{0C38C0A5-C2BF-4ED0-9A9A-98A93BCD1780}"/>
              </a:ext>
            </a:extLst>
          </p:cNvPr>
          <p:cNvSpPr txBox="1">
            <a:spLocks/>
          </p:cNvSpPr>
          <p:nvPr/>
        </p:nvSpPr>
        <p:spPr>
          <a:xfrm>
            <a:off x="9890749" y="1913267"/>
            <a:ext cx="69413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b="1" dirty="0">
                <a:solidFill>
                  <a:srgbClr val="2E75B6"/>
                </a:solidFill>
              </a:rPr>
              <a:t>9%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1CE5C042-77E9-4DD9-8630-DA62C640451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A5DA7E95-5E5D-4749-A3D9-067586BB0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Eh4b_vKnXywsY7hhZv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MeitX2D_4QvCh1pjM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E0ImrjwjL5m9yb569L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JmRbdwbPtaNs8.AVn5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G.bZ._Mz4uO8wqUzgt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SFugGrvqamr5R.MRoq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isZCL0CDRTDeEgUnpG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Breitbild</PresentationFormat>
  <Paragraphs>340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Wingdings</vt:lpstr>
      <vt:lpstr>Office</vt:lpstr>
      <vt:lpstr>GfK Group</vt:lpstr>
      <vt:lpstr>think-cell Folie</vt:lpstr>
      <vt:lpstr>DIE DIGITALE RADIONUTZUNG IN DER SCHWEIZ Trendanalyse Frühling 2019  Manuel Kollbrunner,  Arbeitsgruppe Digitale Migration</vt:lpstr>
      <vt:lpstr>Die Schweiz hört zunehmend digital Radio</vt:lpstr>
      <vt:lpstr>DAB+ ist zum ersten Mal gleichauf mit UKW</vt:lpstr>
      <vt:lpstr>Radionutzung nach Sprachregion</vt:lpstr>
      <vt:lpstr>Radionutzung nach Alter</vt:lpstr>
      <vt:lpstr>Radionutzung nach Nutzungsort</vt:lpstr>
      <vt:lpstr>Radionutzung nach Nutzungsort und Empfangsart</vt:lpstr>
      <vt:lpstr>Nutzer-Reichweiten der Empfangswege</vt:lpstr>
      <vt:lpstr>Nutzer-Reichweitenentwicklung im Zeitverlauf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Kollbrunner, Manuel (GD)</dc:creator>
  <cp:lastModifiedBy>Wehrlin René BAKOM</cp:lastModifiedBy>
  <cp:revision>681</cp:revision>
  <cp:lastPrinted>2018-12-21T13:24:26Z</cp:lastPrinted>
  <dcterms:created xsi:type="dcterms:W3CDTF">2017-06-12T08:56:48Z</dcterms:created>
  <dcterms:modified xsi:type="dcterms:W3CDTF">2019-08-12T08:44:50Z</dcterms:modified>
</cp:coreProperties>
</file>