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377" r:id="rId6"/>
    <p:sldId id="361" r:id="rId7"/>
    <p:sldId id="334" r:id="rId8"/>
    <p:sldId id="306" r:id="rId9"/>
    <p:sldId id="307" r:id="rId10"/>
    <p:sldId id="415" r:id="rId11"/>
    <p:sldId id="416" r:id="rId12"/>
    <p:sldId id="380" r:id="rId13"/>
    <p:sldId id="357" r:id="rId14"/>
    <p:sldId id="390" r:id="rId15"/>
  </p:sldIdLst>
  <p:sldSz cx="12192000" cy="6858000"/>
  <p:notesSz cx="6811963" cy="9942513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437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3561">
          <p15:clr>
            <a:srgbClr val="A4A3A4"/>
          </p15:clr>
        </p15:guide>
        <p15:guide id="6" pos="5117">
          <p15:clr>
            <a:srgbClr val="A4A3A4"/>
          </p15:clr>
        </p15:guide>
        <p15:guide id="7" pos="7378">
          <p15:clr>
            <a:srgbClr val="A4A3A4"/>
          </p15:clr>
        </p15:guide>
        <p15:guide id="8" pos="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ehler, Katia (GfK)" initials="DK(" lastIdx="7" clrIdx="0">
    <p:extLst>
      <p:ext uri="{19B8F6BF-5375-455C-9EA6-DF929625EA0E}">
        <p15:presenceInfo xmlns:p15="http://schemas.microsoft.com/office/powerpoint/2012/main" userId="S-1-5-21-1328376081-1279679187-339368940-346355" providerId="AD"/>
      </p:ext>
    </p:extLst>
  </p:cmAuthor>
  <p:cmAuthor id="2" name="Ruggle, Bastian (GfK)" initials="RB(" lastIdx="1" clrIdx="1">
    <p:extLst>
      <p:ext uri="{19B8F6BF-5375-455C-9EA6-DF929625EA0E}">
        <p15:presenceInfo xmlns:p15="http://schemas.microsoft.com/office/powerpoint/2012/main" userId="S::Bastian.Ruggle@gfk.com::be9ef723-77ff-42f1-afaf-136704551d57" providerId="AD"/>
      </p:ext>
    </p:extLst>
  </p:cmAuthor>
  <p:cmAuthor id="3" name="Frost Stephen BK" initials="FSB" lastIdx="2" clrIdx="2">
    <p:extLst>
      <p:ext uri="{19B8F6BF-5375-455C-9EA6-DF929625EA0E}">
        <p15:presenceInfo xmlns:p15="http://schemas.microsoft.com/office/powerpoint/2012/main" userId="S-1-5-21-3993060671-4215906946-993041443-526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38"/>
    <a:srgbClr val="9B1128"/>
    <a:srgbClr val="7395D3"/>
    <a:srgbClr val="ADC1E5"/>
    <a:srgbClr val="82A1D8"/>
    <a:srgbClr val="4472C4"/>
    <a:srgbClr val="3660AC"/>
    <a:srgbClr val="264378"/>
    <a:srgbClr val="DE304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73326" autoAdjust="0"/>
  </p:normalViewPr>
  <p:slideViewPr>
    <p:cSldViewPr snapToObjects="1">
      <p:cViewPr varScale="1">
        <p:scale>
          <a:sx n="113" d="100"/>
          <a:sy n="113" d="100"/>
        </p:scale>
        <p:origin x="1556" y="68"/>
      </p:cViewPr>
      <p:guideLst>
        <p:guide orient="horz" pos="302"/>
        <p:guide orient="horz" pos="437"/>
        <p:guide orient="horz" pos="709"/>
        <p:guide orient="horz" pos="1117"/>
        <p:guide orient="horz" pos="3561"/>
        <p:guide pos="5117"/>
        <p:guide pos="7378"/>
        <p:guide pos="23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notesViewPr>
    <p:cSldViewPr snapToObjects="1">
      <p:cViewPr varScale="1">
        <p:scale>
          <a:sx n="78" d="100"/>
          <a:sy n="78" d="100"/>
        </p:scale>
        <p:origin x="40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5386037593819E-2"/>
          <c:y val="0"/>
          <c:w val="0.97532010765520971"/>
          <c:h val="0.8660046710444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Analog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prstClr val="white"/>
                      </a:solidFill>
                      <a:latin typeface="+mj-lt"/>
                      <a:ea typeface="Cambria" panose="02040503050406030204" pitchFamily="18" charset="0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86-4884-9578-5412F425B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1-4582-854B-6E22FF5D14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41-4582-854B-6E22FF5D1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0.49</c:v>
                </c:pt>
                <c:pt idx="1">
                  <c:v>0.53</c:v>
                </c:pt>
                <c:pt idx="2">
                  <c:v>0.54</c:v>
                </c:pt>
                <c:pt idx="3">
                  <c:v>0.56999999999999995</c:v>
                </c:pt>
                <c:pt idx="4">
                  <c:v>0.61</c:v>
                </c:pt>
                <c:pt idx="5">
                  <c:v>0.63</c:v>
                </c:pt>
                <c:pt idx="6">
                  <c:v>0.64</c:v>
                </c:pt>
                <c:pt idx="7">
                  <c:v>0.65</c:v>
                </c:pt>
                <c:pt idx="8">
                  <c:v>0.68</c:v>
                </c:pt>
                <c:pt idx="9">
                  <c:v>0.71</c:v>
                </c:pt>
                <c:pt idx="10">
                  <c:v>0.73</c:v>
                </c:pt>
                <c:pt idx="11">
                  <c:v>0.71</c:v>
                </c:pt>
                <c:pt idx="12">
                  <c:v>0.75</c:v>
                </c:pt>
                <c:pt idx="13">
                  <c:v>0.75</c:v>
                </c:pt>
                <c:pt idx="14">
                  <c:v>0.77</c:v>
                </c:pt>
                <c:pt idx="15">
                  <c:v>0.81</c:v>
                </c:pt>
                <c:pt idx="1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1-4582-854B-6E22FF5D1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56760584"/>
        <c:axId val="656760904"/>
      </c:barChart>
      <c:catAx>
        <c:axId val="65676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56760904"/>
        <c:crosses val="autoZero"/>
        <c:auto val="1"/>
        <c:lblAlgn val="ctr"/>
        <c:lblOffset val="100"/>
        <c:noMultiLvlLbl val="0"/>
      </c:catAx>
      <c:valAx>
        <c:axId val="656760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6760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29E-2"/>
          <c:y val="8.3186599018677365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71F7BAB-F7FC-40D3-93A4-928DA6D6F958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892AC2-7711-4E65-88BC-FB01D154926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FF1ECE-AC40-405B-81F0-50F5FB3B0BF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18.692</c:v>
                </c:pt>
                <c:pt idx="1">
                  <c:v>4.7889999999999997</c:v>
                </c:pt>
                <c:pt idx="2">
                  <c:v>6.5259999999999998</c:v>
                </c:pt>
                <c:pt idx="3">
                  <c:v>0.441</c:v>
                </c:pt>
                <c:pt idx="4">
                  <c:v>0.22900000000000001</c:v>
                </c:pt>
                <c:pt idx="5">
                  <c:v>0.79100000000000004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Tabelle3!$H$12:$H$17</c15:f>
                <c15:dlblRangeCache>
                  <c:ptCount val="6"/>
                  <c:pt idx="0">
                    <c:v>19%</c:v>
                  </c:pt>
                  <c:pt idx="1">
                    <c:v>18%</c:v>
                  </c:pt>
                  <c:pt idx="2">
                    <c:v>33%</c:v>
                  </c:pt>
                  <c:pt idx="3">
                    <c:v>6%</c:v>
                  </c:pt>
                  <c:pt idx="4">
                    <c:v>11%</c:v>
                  </c:pt>
                  <c:pt idx="5">
                    <c:v>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FD8B-4124-B7BF-641CC24183E8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CAA4CD-8765-4DF3-A9A1-BC6C0B6AC8F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09D192-BF4E-4ED4-8966-6BD39E08E6E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257123-BED9-428C-88ED-8F9B942E9E8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39.101999999999997</c:v>
                </c:pt>
                <c:pt idx="1">
                  <c:v>10.656000000000001</c:v>
                </c:pt>
                <c:pt idx="2">
                  <c:v>11.02</c:v>
                </c:pt>
                <c:pt idx="3">
                  <c:v>0.57199999999999995</c:v>
                </c:pt>
                <c:pt idx="4">
                  <c:v>1.1180000000000001</c:v>
                </c:pt>
                <c:pt idx="5">
                  <c:v>0.27700000000000002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Tabelle3!$I$12:$I$17</c15:f>
                <c15:dlblRangeCache>
                  <c:ptCount val="6"/>
                  <c:pt idx="0">
                    <c:v>41%</c:v>
                  </c:pt>
                  <c:pt idx="1">
                    <c:v>39%</c:v>
                  </c:pt>
                  <c:pt idx="2">
                    <c:v>55%</c:v>
                  </c:pt>
                  <c:pt idx="3">
                    <c:v>29%</c:v>
                  </c:pt>
                  <c:pt idx="4">
                    <c:v>14%</c:v>
                  </c:pt>
                  <c:pt idx="5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D8B-4124-B7BF-641CC24183E8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8B-4124-B7BF-641CC24183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527D0D7-D938-452E-B88D-019347E85AA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D8B-4124-B7BF-641CC2418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0DB3E4D-1CDA-46DD-80EF-49D35819302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545EA9-9A47-4E87-896D-5AAD3081286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38.597000000000001</c:v>
                </c:pt>
                <c:pt idx="1">
                  <c:v>11.563000000000001</c:v>
                </c:pt>
                <c:pt idx="2">
                  <c:v>2.5110000000000001</c:v>
                </c:pt>
                <c:pt idx="3">
                  <c:v>3.1659999999999999</c:v>
                </c:pt>
                <c:pt idx="4">
                  <c:v>2.5489999999999999</c:v>
                </c:pt>
                <c:pt idx="5">
                  <c:v>1.4950000000000001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Tabelle3!$J$12:$J$17</c15:f>
                <c15:dlblRangeCache>
                  <c:ptCount val="6"/>
                  <c:pt idx="0">
                    <c:v>40%</c:v>
                  </c:pt>
                  <c:pt idx="1">
                    <c:v>43%</c:v>
                  </c:pt>
                  <c:pt idx="2">
                    <c:v>13%</c:v>
                  </c:pt>
                  <c:pt idx="3">
                    <c:v>65%</c:v>
                  </c:pt>
                  <c:pt idx="4">
                    <c:v>76%</c:v>
                  </c:pt>
                  <c:pt idx="5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D8B-4124-B7BF-641CC2418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de-CH" sz="1200" dirty="0">
                <a:effectLst/>
              </a:rPr>
              <a:t>Share </a:t>
            </a:r>
            <a:r>
              <a:rPr lang="de-CH" sz="1200" dirty="0" err="1">
                <a:effectLst/>
              </a:rPr>
              <a:t>of</a:t>
            </a:r>
            <a:r>
              <a:rPr lang="de-CH" sz="1200" dirty="0">
                <a:effectLst/>
              </a:rPr>
              <a:t> DAB+ </a:t>
            </a:r>
            <a:r>
              <a:rPr lang="de-CH" sz="1200" dirty="0" err="1">
                <a:effectLst/>
              </a:rPr>
              <a:t>use</a:t>
            </a:r>
            <a:r>
              <a:rPr lang="de-CH" sz="1200" dirty="0">
                <a:effectLst/>
              </a:rPr>
              <a:t> </a:t>
            </a:r>
            <a:r>
              <a:rPr lang="de-CH" sz="1200" dirty="0" err="1">
                <a:effectLst/>
              </a:rPr>
              <a:t>by</a:t>
            </a:r>
            <a:r>
              <a:rPr lang="de-CH" sz="1200" dirty="0">
                <a:effectLst/>
              </a:rPr>
              <a:t> </a:t>
            </a:r>
            <a:r>
              <a:rPr lang="de-CH" sz="1200" dirty="0" err="1">
                <a:effectLst/>
              </a:rPr>
              <a:t>location</a:t>
            </a:r>
            <a:br>
              <a:rPr lang="de-CH" sz="1200" dirty="0">
                <a:effectLst/>
              </a:rPr>
            </a:br>
            <a:r>
              <a:rPr lang="de-CH" sz="1000" dirty="0">
                <a:effectLst/>
              </a:rPr>
              <a:t>(Basis: 100% DAB-</a:t>
            </a:r>
            <a:r>
              <a:rPr lang="de-CH" sz="1000" dirty="0" err="1">
                <a:effectLst/>
              </a:rPr>
              <a:t>use</a:t>
            </a:r>
            <a:r>
              <a:rPr lang="de-CH" sz="1000" dirty="0">
                <a:effectLst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4615044884910824E-3"/>
          <c:y val="0.32313149959221854"/>
          <c:w val="0.83001130057073313"/>
          <c:h val="0.6768685004077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DAB Nutzung</c:v>
                </c:pt>
              </c:strCache>
            </c:strRef>
          </c:tx>
          <c:spPr>
            <a:solidFill>
              <a:srgbClr val="DA1838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AE-456C-A3BD-BFEE18741FFA}"/>
              </c:ext>
            </c:extLst>
          </c:dPt>
          <c:dPt>
            <c:idx val="1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E-456C-A3BD-BFEE18741FFA}"/>
              </c:ext>
            </c:extLst>
          </c:dPt>
          <c:dPt>
            <c:idx val="2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AE-456C-A3BD-BFEE18741FFA}"/>
              </c:ext>
            </c:extLst>
          </c:dPt>
          <c:dPt>
            <c:idx val="3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E-456C-A3BD-BFEE18741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Other</c:v>
                </c:pt>
                <c:pt idx="1">
                  <c:v>Work</c:v>
                </c:pt>
                <c:pt idx="2">
                  <c:v>Car</c:v>
                </c:pt>
                <c:pt idx="3">
                  <c:v>Home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3.1344264646541074E-2</c:v>
                </c:pt>
                <c:pt idx="1">
                  <c:v>0.16982617804217648</c:v>
                </c:pt>
                <c:pt idx="2">
                  <c:v>0.1756310900265903</c:v>
                </c:pt>
                <c:pt idx="3">
                  <c:v>0.62319846728469208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E-456C-A3BD-BFEE18741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2475536"/>
        <c:axId val="402475120"/>
      </c:barChart>
      <c:valAx>
        <c:axId val="402475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2475536"/>
        <c:crosses val="autoZero"/>
        <c:crossBetween val="between"/>
      </c:valAx>
      <c:catAx>
        <c:axId val="40247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402475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latin typeface="+mj-lt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72453193984488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ONLY
HÖRER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0.24</c:v>
                </c:pt>
                <c:pt idx="1">
                  <c:v>0.23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0.18</c:v>
                </c:pt>
                <c:pt idx="6">
                  <c:v>0.18</c:v>
                </c:pt>
                <c:pt idx="7">
                  <c:v>0.17</c:v>
                </c:pt>
                <c:pt idx="8">
                  <c:v>0.15</c:v>
                </c:pt>
                <c:pt idx="9">
                  <c:v>0.13</c:v>
                </c:pt>
                <c:pt idx="10">
                  <c:v>0.12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0.13</c:v>
                </c:pt>
                <c:pt idx="14">
                  <c:v>0.11</c:v>
                </c:pt>
                <c:pt idx="15">
                  <c:v>0.08</c:v>
                </c:pt>
                <c:pt idx="16">
                  <c:v>9.5786700000000002E-2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UKW+DIGITAL
HÖRER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0.51</c:v>
                </c:pt>
                <c:pt idx="1">
                  <c:v>0.5</c:v>
                </c:pt>
                <c:pt idx="2">
                  <c:v>0.47</c:v>
                </c:pt>
                <c:pt idx="3">
                  <c:v>0.43</c:v>
                </c:pt>
                <c:pt idx="4">
                  <c:v>0.42</c:v>
                </c:pt>
                <c:pt idx="5">
                  <c:v>0.43</c:v>
                </c:pt>
                <c:pt idx="6">
                  <c:v>0.39</c:v>
                </c:pt>
                <c:pt idx="7">
                  <c:v>0.41</c:v>
                </c:pt>
                <c:pt idx="8">
                  <c:v>0.39</c:v>
                </c:pt>
                <c:pt idx="9">
                  <c:v>0.38</c:v>
                </c:pt>
                <c:pt idx="10">
                  <c:v>0.39</c:v>
                </c:pt>
                <c:pt idx="11">
                  <c:v>0.36</c:v>
                </c:pt>
                <c:pt idx="12">
                  <c:v>0.33</c:v>
                </c:pt>
                <c:pt idx="13">
                  <c:v>0.31</c:v>
                </c:pt>
                <c:pt idx="14">
                  <c:v>0.31</c:v>
                </c:pt>
                <c:pt idx="15">
                  <c:v>0.31</c:v>
                </c:pt>
                <c:pt idx="16">
                  <c:v>0.31451783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DIGITAL ONLY
HÖRER</c:v>
                </c:pt>
              </c:strCache>
            </c:strRef>
          </c:tx>
          <c:spPr>
            <a:solidFill>
              <a:srgbClr val="DD22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Tabelle1!$D$2:$D$18</c:f>
              <c:numCache>
                <c:formatCode>0%</c:formatCode>
                <c:ptCount val="17"/>
                <c:pt idx="0">
                  <c:v>0.16</c:v>
                </c:pt>
                <c:pt idx="1">
                  <c:v>0.19</c:v>
                </c:pt>
                <c:pt idx="2">
                  <c:v>0.21</c:v>
                </c:pt>
                <c:pt idx="3">
                  <c:v>0.24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0.31</c:v>
                </c:pt>
                <c:pt idx="7">
                  <c:v>0.31</c:v>
                </c:pt>
                <c:pt idx="8">
                  <c:v>0.34</c:v>
                </c:pt>
                <c:pt idx="9">
                  <c:v>0.36</c:v>
                </c:pt>
                <c:pt idx="10">
                  <c:v>0.37</c:v>
                </c:pt>
                <c:pt idx="11">
                  <c:v>0.38</c:v>
                </c:pt>
                <c:pt idx="12">
                  <c:v>0.41</c:v>
                </c:pt>
                <c:pt idx="13">
                  <c:v>0.43</c:v>
                </c:pt>
                <c:pt idx="14">
                  <c:v>0.45</c:v>
                </c:pt>
                <c:pt idx="15">
                  <c:v>0.48</c:v>
                </c:pt>
                <c:pt idx="16">
                  <c:v>0.45115103000000001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NO RADIO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Tabelle1!$E$2:$E$18</c:f>
              <c:numCache>
                <c:formatCode>0%</c:formatCode>
                <c:ptCount val="17"/>
                <c:pt idx="0">
                  <c:v>0.06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0.08</c:v>
                </c:pt>
                <c:pt idx="6">
                  <c:v>0.09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0.11</c:v>
                </c:pt>
                <c:pt idx="15">
                  <c:v>0.11</c:v>
                </c:pt>
                <c:pt idx="16">
                  <c:v>0.11612397000000001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41E-BD07-674D89728B9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UNBEKANNT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Tabelle1!$F$2:$F$18</c:f>
              <c:numCache>
                <c:formatCode>0%</c:formatCode>
                <c:ptCount val="17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  <c:pt idx="14">
                  <c:v>0.02</c:v>
                </c:pt>
                <c:pt idx="15">
                  <c:v>0.02</c:v>
                </c:pt>
                <c:pt idx="16">
                  <c:v>2.242046E-2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F-441E-BD07-674D8972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821060420650376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02439765320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0.23</c:v>
                </c:pt>
                <c:pt idx="1">
                  <c:v>0.27</c:v>
                </c:pt>
                <c:pt idx="2">
                  <c:v>0.26</c:v>
                </c:pt>
                <c:pt idx="3">
                  <c:v>0.32</c:v>
                </c:pt>
                <c:pt idx="4">
                  <c:v>0.34</c:v>
                </c:pt>
                <c:pt idx="5">
                  <c:v>0.34</c:v>
                </c:pt>
                <c:pt idx="6">
                  <c:v>0.33</c:v>
                </c:pt>
                <c:pt idx="7">
                  <c:v>0.35</c:v>
                </c:pt>
                <c:pt idx="8">
                  <c:v>0.37</c:v>
                </c:pt>
                <c:pt idx="9">
                  <c:v>0.39</c:v>
                </c:pt>
                <c:pt idx="10">
                  <c:v>0.41</c:v>
                </c:pt>
                <c:pt idx="11">
                  <c:v>0.37</c:v>
                </c:pt>
                <c:pt idx="12">
                  <c:v>0.38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2715191242528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</c:strCache>
            </c:strRef>
          </c:cat>
          <c:val>
            <c:numRef>
              <c:f>Tabelle1!$D$2:$D$18</c:f>
              <c:numCache>
                <c:formatCode>0%</c:formatCode>
                <c:ptCount val="17"/>
                <c:pt idx="0">
                  <c:v>0.26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0.27</c:v>
                </c:pt>
                <c:pt idx="5">
                  <c:v>0.28999999999999998</c:v>
                </c:pt>
                <c:pt idx="6">
                  <c:v>0.31</c:v>
                </c:pt>
                <c:pt idx="7">
                  <c:v>0.3</c:v>
                </c:pt>
                <c:pt idx="8">
                  <c:v>0.31</c:v>
                </c:pt>
                <c:pt idx="9">
                  <c:v>0.32</c:v>
                </c:pt>
                <c:pt idx="10">
                  <c:v>0.32</c:v>
                </c:pt>
                <c:pt idx="11">
                  <c:v>0.34</c:v>
                </c:pt>
                <c:pt idx="12">
                  <c:v>0.37</c:v>
                </c:pt>
                <c:pt idx="13">
                  <c:v>0.34</c:v>
                </c:pt>
                <c:pt idx="14">
                  <c:v>0.36</c:v>
                </c:pt>
                <c:pt idx="15">
                  <c:v>0.4</c:v>
                </c:pt>
                <c:pt idx="16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190596620951581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9E7-9CF1-F4C857C9AD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9E7-9CF1-F4C857C9AD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9E7-9CF1-F4C857C9AD9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4C-49E7-9CF1-F4C857C9AD9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4C-49E7-9CF1-F4C857C9AD9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4C-49E7-9CF1-F4C857C9AD9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4C-49E7-9CF1-F4C857C9AD9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4C-49E7-9CF1-F4C857C9AD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4C-49E7-9CF1-F4C857C9AD9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4C-49E7-9CF1-F4C857C9AD9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4C-49E7-9CF1-F4C857C9AD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4C-49E7-9CF1-F4C857C9AD9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4C-49E7-9CF1-F4C857C9AD9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4C-49E7-9CF1-F4C857C9AD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4C-49E7-9CF1-F4C857C9AD9D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697C674-1507-4805-8D32-48881BB494A1}" type="VALUE">
                      <a:rPr lang="en-US" sz="7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4C-49E7-9CF1-F4C857C9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Autumnt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Tabelle1!$F$17:$V$17</c:f>
              <c:numCache>
                <c:formatCode>0%</c:formatCode>
                <c:ptCount val="17"/>
                <c:pt idx="0">
                  <c:v>0.48</c:v>
                </c:pt>
                <c:pt idx="1">
                  <c:v>0.49</c:v>
                </c:pt>
                <c:pt idx="2">
                  <c:v>0.45</c:v>
                </c:pt>
                <c:pt idx="3">
                  <c:v>0.43</c:v>
                </c:pt>
                <c:pt idx="4">
                  <c:v>0.43</c:v>
                </c:pt>
                <c:pt idx="5">
                  <c:v>0.39</c:v>
                </c:pt>
                <c:pt idx="6">
                  <c:v>0.39</c:v>
                </c:pt>
                <c:pt idx="7">
                  <c:v>0.34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0.3</c:v>
                </c:pt>
                <c:pt idx="11">
                  <c:v>0.34</c:v>
                </c:pt>
                <c:pt idx="12">
                  <c:v>0.31</c:v>
                </c:pt>
                <c:pt idx="13">
                  <c:v>0.28000000000000003</c:v>
                </c:pt>
                <c:pt idx="14">
                  <c:v>0.25</c:v>
                </c:pt>
                <c:pt idx="15">
                  <c:v>0.2</c:v>
                </c:pt>
                <c:pt idx="1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4C-49E7-9CF1-F4C857C9AD9D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Autumnt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Tabelle1!$F$18:$V$18</c:f>
              <c:numCache>
                <c:formatCode>0%</c:formatCode>
                <c:ptCount val="17"/>
                <c:pt idx="0">
                  <c:v>0.19</c:v>
                </c:pt>
                <c:pt idx="1">
                  <c:v>0.23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0.3</c:v>
                </c:pt>
                <c:pt idx="6">
                  <c:v>0.25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0.36</c:v>
                </c:pt>
                <c:pt idx="10">
                  <c:v>0.39</c:v>
                </c:pt>
                <c:pt idx="11">
                  <c:v>0.32</c:v>
                </c:pt>
                <c:pt idx="12">
                  <c:v>0.32</c:v>
                </c:pt>
                <c:pt idx="13">
                  <c:v>0.37</c:v>
                </c:pt>
                <c:pt idx="14">
                  <c:v>0.35</c:v>
                </c:pt>
                <c:pt idx="15">
                  <c:v>0.39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4C-49E7-9CF1-F4C857C9AD9D}"/>
            </c:ext>
          </c:extLst>
        </c:ser>
        <c:ser>
          <c:idx val="2"/>
          <c:order val="2"/>
          <c:spPr>
            <a:solidFill>
              <a:sysClr val="windowText" lastClr="00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1BB3BA3-30DB-4540-BE81-EE8CABDE24F2}" type="VALUE">
                      <a:rPr lang="en-US" sz="10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ED-4FDC-94A1-3C0A9F473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Autumnt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Tabelle1!$F$19:$V$19</c:f>
              <c:numCache>
                <c:formatCode>0%</c:formatCode>
                <c:ptCount val="17"/>
                <c:pt idx="0">
                  <c:v>0.33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0.28000000000000003</c:v>
                </c:pt>
                <c:pt idx="4">
                  <c:v>0.31</c:v>
                </c:pt>
                <c:pt idx="5">
                  <c:v>0.31</c:v>
                </c:pt>
                <c:pt idx="6">
                  <c:v>0.36</c:v>
                </c:pt>
                <c:pt idx="7">
                  <c:v>0.37</c:v>
                </c:pt>
                <c:pt idx="8">
                  <c:v>0.37</c:v>
                </c:pt>
                <c:pt idx="9">
                  <c:v>0.35</c:v>
                </c:pt>
                <c:pt idx="10">
                  <c:v>0.31</c:v>
                </c:pt>
                <c:pt idx="11">
                  <c:v>0.34</c:v>
                </c:pt>
                <c:pt idx="12">
                  <c:v>0.37</c:v>
                </c:pt>
                <c:pt idx="13">
                  <c:v>0.35</c:v>
                </c:pt>
                <c:pt idx="14">
                  <c:v>0.4</c:v>
                </c:pt>
                <c:pt idx="15">
                  <c:v>0.41</c:v>
                </c:pt>
                <c:pt idx="1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4C-49E7-9CF1-F4C857C9A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61458944"/>
        <c:axId val="261464832"/>
      </c:barChart>
      <c:catAx>
        <c:axId val="2614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61464832"/>
        <c:crosses val="autoZero"/>
        <c:auto val="1"/>
        <c:lblAlgn val="ctr"/>
        <c:lblOffset val="50"/>
        <c:noMultiLvlLbl val="0"/>
      </c:catAx>
      <c:valAx>
        <c:axId val="2614648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614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DA6-49D3-9668-773F8C0C1F4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DA6-49D3-9668-773F8C0C1F4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DA6-49D3-9668-773F8C0C1F4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DA6-49D3-9668-773F8C0C1F4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DA6-49D3-9668-773F8C0C1F4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A9F8E654-39B4-4A4A-BDAE-45F5EDDE98B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Tabelle1!$J$17:$Z$17</c:f>
              <c:numCache>
                <c:formatCode>0%</c:formatCode>
                <c:ptCount val="17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  <c:pt idx="3">
                  <c:v>0.5</c:v>
                </c:pt>
                <c:pt idx="4">
                  <c:v>0.51</c:v>
                </c:pt>
                <c:pt idx="5">
                  <c:v>0.41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0.36</c:v>
                </c:pt>
                <c:pt idx="12">
                  <c:v>0.32</c:v>
                </c:pt>
                <c:pt idx="13">
                  <c:v>0.25</c:v>
                </c:pt>
                <c:pt idx="14">
                  <c:v>0.28999999999999998</c:v>
                </c:pt>
                <c:pt idx="15">
                  <c:v>0.25</c:v>
                </c:pt>
                <c:pt idx="1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Tabelle1!$J$18:$Z$18</c:f>
              <c:numCache>
                <c:formatCode>0%</c:formatCode>
                <c:ptCount val="17"/>
                <c:pt idx="0">
                  <c:v>0.18</c:v>
                </c:pt>
                <c:pt idx="1">
                  <c:v>0.2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0.31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0.38</c:v>
                </c:pt>
                <c:pt idx="11">
                  <c:v>0.31</c:v>
                </c:pt>
                <c:pt idx="12">
                  <c:v>0.32</c:v>
                </c:pt>
                <c:pt idx="13">
                  <c:v>0.37</c:v>
                </c:pt>
                <c:pt idx="14">
                  <c:v>0.36</c:v>
                </c:pt>
                <c:pt idx="15">
                  <c:v>0.34</c:v>
                </c:pt>
                <c:pt idx="1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A6-49D3-9668-773F8C0C1F45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Tabelle1!$J$19:$Z$19</c:f>
              <c:numCache>
                <c:formatCode>0%</c:formatCode>
                <c:ptCount val="17"/>
                <c:pt idx="0">
                  <c:v>0.3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0.3</c:v>
                </c:pt>
                <c:pt idx="6">
                  <c:v>0.34</c:v>
                </c:pt>
                <c:pt idx="7">
                  <c:v>0.3</c:v>
                </c:pt>
                <c:pt idx="8">
                  <c:v>0.34</c:v>
                </c:pt>
                <c:pt idx="9">
                  <c:v>0.39</c:v>
                </c:pt>
                <c:pt idx="10">
                  <c:v>0.34</c:v>
                </c:pt>
                <c:pt idx="11">
                  <c:v>0.33</c:v>
                </c:pt>
                <c:pt idx="12">
                  <c:v>0.36</c:v>
                </c:pt>
                <c:pt idx="13">
                  <c:v>0.38</c:v>
                </c:pt>
                <c:pt idx="14">
                  <c:v>0.35</c:v>
                </c:pt>
                <c:pt idx="15">
                  <c:v>0.41</c:v>
                </c:pt>
                <c:pt idx="1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A6-49D3-9668-773F8C0C1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57884544"/>
        <c:axId val="257886080"/>
      </c:barChart>
      <c:catAx>
        <c:axId val="2578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>
              <a:def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57886080"/>
        <c:crosses val="autoZero"/>
        <c:auto val="1"/>
        <c:lblAlgn val="ctr"/>
        <c:lblOffset val="50"/>
        <c:noMultiLvlLbl val="0"/>
      </c:catAx>
      <c:valAx>
        <c:axId val="257886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788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49-4741-A9A1-06F5A47454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49-4741-A9A1-06F5A47454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49-4741-A9A1-06F5A47454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49-4741-A9A1-06F5A47454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49-4741-A9A1-06F5A474541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87BD6E98-598F-4102-9C15-8075033FEBC1}" type="VALUE">
                      <a:rPr lang="en-US" sz="800" b="0" i="0" u="none" strike="noStrike" kern="1200" baseline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9B-4453-8665-28F6D2A9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Tabelle1!$B$17:$R$17</c:f>
              <c:numCache>
                <c:formatCode>0%</c:formatCode>
                <c:ptCount val="17"/>
                <c:pt idx="0">
                  <c:v>0.52</c:v>
                </c:pt>
                <c:pt idx="1">
                  <c:v>0.46</c:v>
                </c:pt>
                <c:pt idx="2">
                  <c:v>0.45</c:v>
                </c:pt>
                <c:pt idx="3">
                  <c:v>0.43</c:v>
                </c:pt>
                <c:pt idx="4">
                  <c:v>0.38</c:v>
                </c:pt>
                <c:pt idx="5">
                  <c:v>0.36</c:v>
                </c:pt>
                <c:pt idx="6">
                  <c:v>0.36</c:v>
                </c:pt>
                <c:pt idx="7">
                  <c:v>0.35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0.28000000000000003</c:v>
                </c:pt>
                <c:pt idx="12">
                  <c:v>0.23</c:v>
                </c:pt>
                <c:pt idx="13">
                  <c:v>0.24</c:v>
                </c:pt>
                <c:pt idx="14">
                  <c:v>0.22</c:v>
                </c:pt>
                <c:pt idx="15">
                  <c:v>0.18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Tabelle1!$B$18:$R$18</c:f>
              <c:numCache>
                <c:formatCode>0%</c:formatCode>
                <c:ptCount val="17"/>
                <c:pt idx="0">
                  <c:v>0.24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0.36</c:v>
                </c:pt>
                <c:pt idx="5">
                  <c:v>0.35</c:v>
                </c:pt>
                <c:pt idx="6">
                  <c:v>0.35</c:v>
                </c:pt>
                <c:pt idx="7">
                  <c:v>0.37</c:v>
                </c:pt>
                <c:pt idx="8">
                  <c:v>0.39</c:v>
                </c:pt>
                <c:pt idx="9">
                  <c:v>0.41</c:v>
                </c:pt>
                <c:pt idx="10">
                  <c:v>0.42</c:v>
                </c:pt>
                <c:pt idx="11">
                  <c:v>0.37</c:v>
                </c:pt>
                <c:pt idx="12">
                  <c:v>0.4</c:v>
                </c:pt>
                <c:pt idx="13">
                  <c:v>0.42</c:v>
                </c:pt>
                <c:pt idx="14">
                  <c:v>0.43</c:v>
                </c:pt>
                <c:pt idx="15">
                  <c:v>0.42</c:v>
                </c:pt>
                <c:pt idx="1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9-4741-A9A1-06F5A474541B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Tabelle1!$B$19:$R$19</c:f>
              <c:numCache>
                <c:formatCode>0%</c:formatCode>
                <c:ptCount val="17"/>
                <c:pt idx="0">
                  <c:v>0.24</c:v>
                </c:pt>
                <c:pt idx="1">
                  <c:v>0.26</c:v>
                </c:pt>
                <c:pt idx="2">
                  <c:v>0.27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0.31</c:v>
                </c:pt>
                <c:pt idx="10">
                  <c:v>0.31</c:v>
                </c:pt>
                <c:pt idx="11">
                  <c:v>0.35</c:v>
                </c:pt>
                <c:pt idx="12">
                  <c:v>0.37</c:v>
                </c:pt>
                <c:pt idx="13">
                  <c:v>0.34</c:v>
                </c:pt>
                <c:pt idx="14">
                  <c:v>0.35</c:v>
                </c:pt>
                <c:pt idx="15">
                  <c:v>0.4</c:v>
                </c:pt>
                <c:pt idx="1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949-4741-A9A1-06F5A4745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81395968"/>
        <c:axId val="281397504"/>
      </c:barChart>
      <c:catAx>
        <c:axId val="2813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81397504"/>
        <c:crosses val="autoZero"/>
        <c:auto val="1"/>
        <c:lblAlgn val="ctr"/>
        <c:lblOffset val="50"/>
        <c:noMultiLvlLbl val="0"/>
      </c:catAx>
      <c:valAx>
        <c:axId val="2813975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8139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3A0-4A7B-8E08-90643A9C71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3A0-4A7B-8E08-90643A9C71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3A0-4A7B-8E08-90643A9C71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3A0-4A7B-8E08-90643A9C711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3A0-4A7B-8E08-90643A9C71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Tabelle1!$I$26:$Y$26</c:f>
              <c:numCache>
                <c:formatCode>0%</c:formatCode>
                <c:ptCount val="17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0.48</c:v>
                </c:pt>
                <c:pt idx="4">
                  <c:v>0.46</c:v>
                </c:pt>
                <c:pt idx="5">
                  <c:v>0.43</c:v>
                </c:pt>
                <c:pt idx="6">
                  <c:v>0.4</c:v>
                </c:pt>
                <c:pt idx="7">
                  <c:v>0.39</c:v>
                </c:pt>
                <c:pt idx="8">
                  <c:v>0.38</c:v>
                </c:pt>
                <c:pt idx="9">
                  <c:v>0.36</c:v>
                </c:pt>
                <c:pt idx="10">
                  <c:v>0.3</c:v>
                </c:pt>
                <c:pt idx="11">
                  <c:v>0.35</c:v>
                </c:pt>
                <c:pt idx="12">
                  <c:v>0.31</c:v>
                </c:pt>
                <c:pt idx="13">
                  <c:v>0.3</c:v>
                </c:pt>
                <c:pt idx="14">
                  <c:v>0.27</c:v>
                </c:pt>
                <c:pt idx="15">
                  <c:v>0.22</c:v>
                </c:pt>
                <c:pt idx="1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38A4214-6632-4AEE-B4FA-DF37F16797B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015-4ED6-99DD-D5DB4D922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669142-DF90-45AA-9B32-7CFC749F9A68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015-4ED6-99DD-D5DB4D922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Tabelle1!$I$27:$Y$27</c:f>
              <c:numCache>
                <c:formatCode>0%</c:formatCode>
                <c:ptCount val="17"/>
                <c:pt idx="0">
                  <c:v>0.25</c:v>
                </c:pt>
                <c:pt idx="1">
                  <c:v>0.32</c:v>
                </c:pt>
                <c:pt idx="2">
                  <c:v>0.31</c:v>
                </c:pt>
                <c:pt idx="3">
                  <c:v>0.37</c:v>
                </c:pt>
                <c:pt idx="4">
                  <c:v>0.36</c:v>
                </c:pt>
                <c:pt idx="5">
                  <c:v>0.38</c:v>
                </c:pt>
                <c:pt idx="6">
                  <c:v>0.37</c:v>
                </c:pt>
                <c:pt idx="7">
                  <c:v>0.41</c:v>
                </c:pt>
                <c:pt idx="8">
                  <c:v>0.39</c:v>
                </c:pt>
                <c:pt idx="9">
                  <c:v>0.43</c:v>
                </c:pt>
                <c:pt idx="10">
                  <c:v>0.49</c:v>
                </c:pt>
                <c:pt idx="11">
                  <c:v>0.4</c:v>
                </c:pt>
                <c:pt idx="12">
                  <c:v>0.41</c:v>
                </c:pt>
                <c:pt idx="13">
                  <c:v>0.46</c:v>
                </c:pt>
                <c:pt idx="14">
                  <c:v>0.44</c:v>
                </c:pt>
                <c:pt idx="15">
                  <c:v>0.49</c:v>
                </c:pt>
                <c:pt idx="1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A0-4A7B-8E08-90643A9C7117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Tabelle1!$I$28:$Y$28</c:f>
              <c:numCache>
                <c:formatCode>0%</c:formatCode>
                <c:ptCount val="17"/>
                <c:pt idx="0">
                  <c:v>0.2</c:v>
                </c:pt>
                <c:pt idx="1">
                  <c:v>0.15</c:v>
                </c:pt>
                <c:pt idx="2">
                  <c:v>0.18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0.23</c:v>
                </c:pt>
                <c:pt idx="7">
                  <c:v>0.2</c:v>
                </c:pt>
                <c:pt idx="8">
                  <c:v>0.23</c:v>
                </c:pt>
                <c:pt idx="9">
                  <c:v>0.21</c:v>
                </c:pt>
                <c:pt idx="10">
                  <c:v>0.21</c:v>
                </c:pt>
                <c:pt idx="11">
                  <c:v>0.25</c:v>
                </c:pt>
                <c:pt idx="12">
                  <c:v>0.28000000000000003</c:v>
                </c:pt>
                <c:pt idx="13">
                  <c:v>0.24</c:v>
                </c:pt>
                <c:pt idx="14">
                  <c:v>0.28999999999999998</c:v>
                </c:pt>
                <c:pt idx="15">
                  <c:v>0.28999999999999998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A0-4A7B-8E08-90643A9C7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18155776"/>
        <c:axId val="318210816"/>
      </c:barChart>
      <c:catAx>
        <c:axId val="3181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18210816"/>
        <c:crosses val="autoZero"/>
        <c:auto val="1"/>
        <c:lblAlgn val="ctr"/>
        <c:lblOffset val="50"/>
        <c:noMultiLvlLbl val="0"/>
      </c:catAx>
      <c:valAx>
        <c:axId val="318210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18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11553860270666E-2"/>
          <c:y val="0.1136045349229788"/>
          <c:w val="0.9212574631625294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C5-4E45-B22E-4526AA15503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C5-4E45-B22E-4526AA1550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C5-4E45-B22E-4526AA1550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C5-4E45-B22E-4526AA1550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C5-4E45-B22E-4526AA15503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88E755A-ABDB-4CD2-B0C0-466ADC885D3D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D9E-4746-AFF4-F31AFD260B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BB1531-1F34-4BCB-95D6-6DA517E1645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Tabelle1!$F$26:$V$26</c:f>
              <c:numCache>
                <c:formatCode>0%</c:formatCode>
                <c:ptCount val="17"/>
                <c:pt idx="0">
                  <c:v>0.51</c:v>
                </c:pt>
                <c:pt idx="1">
                  <c:v>0.46</c:v>
                </c:pt>
                <c:pt idx="2">
                  <c:v>0.48</c:v>
                </c:pt>
                <c:pt idx="3">
                  <c:v>0.42</c:v>
                </c:pt>
                <c:pt idx="4">
                  <c:v>0.4</c:v>
                </c:pt>
                <c:pt idx="5">
                  <c:v>0.35</c:v>
                </c:pt>
                <c:pt idx="6">
                  <c:v>0.39</c:v>
                </c:pt>
                <c:pt idx="7">
                  <c:v>0.34</c:v>
                </c:pt>
                <c:pt idx="8">
                  <c:v>0.32</c:v>
                </c:pt>
                <c:pt idx="9">
                  <c:v>0.26</c:v>
                </c:pt>
                <c:pt idx="10">
                  <c:v>0.27</c:v>
                </c:pt>
                <c:pt idx="11">
                  <c:v>0.26</c:v>
                </c:pt>
                <c:pt idx="12">
                  <c:v>0.24</c:v>
                </c:pt>
                <c:pt idx="13">
                  <c:v>0.23</c:v>
                </c:pt>
                <c:pt idx="14">
                  <c:v>0.19</c:v>
                </c:pt>
                <c:pt idx="15">
                  <c:v>0.18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Tabelle1!$F$27:$V$27</c:f>
              <c:numCache>
                <c:formatCode>0%</c:formatCode>
                <c:ptCount val="17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0.31</c:v>
                </c:pt>
                <c:pt idx="6">
                  <c:v>0.31</c:v>
                </c:pt>
                <c:pt idx="7">
                  <c:v>0.32</c:v>
                </c:pt>
                <c:pt idx="8">
                  <c:v>0.35</c:v>
                </c:pt>
                <c:pt idx="9">
                  <c:v>0.38</c:v>
                </c:pt>
                <c:pt idx="10">
                  <c:v>0.37</c:v>
                </c:pt>
                <c:pt idx="11">
                  <c:v>0.33</c:v>
                </c:pt>
                <c:pt idx="12">
                  <c:v>0.36</c:v>
                </c:pt>
                <c:pt idx="13">
                  <c:v>0.37</c:v>
                </c:pt>
                <c:pt idx="14">
                  <c:v>0.41</c:v>
                </c:pt>
                <c:pt idx="15">
                  <c:v>0.35</c:v>
                </c:pt>
                <c:pt idx="16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C5-4E45-B22E-4526AA15503C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Tabelle1!$F$28:$V$28</c:f>
              <c:numCache>
                <c:formatCode>0%</c:formatCode>
                <c:ptCount val="17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0.31</c:v>
                </c:pt>
                <c:pt idx="5">
                  <c:v>0.34</c:v>
                </c:pt>
                <c:pt idx="6">
                  <c:v>0.3</c:v>
                </c:pt>
                <c:pt idx="7">
                  <c:v>0.34</c:v>
                </c:pt>
                <c:pt idx="8">
                  <c:v>0.33</c:v>
                </c:pt>
                <c:pt idx="9">
                  <c:v>0.36</c:v>
                </c:pt>
                <c:pt idx="10">
                  <c:v>0.36</c:v>
                </c:pt>
                <c:pt idx="11">
                  <c:v>0.41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0.47</c:v>
                </c:pt>
                <c:pt idx="1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C5-4E45-B22E-4526AA155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47244032"/>
        <c:axId val="347245568"/>
      </c:barChart>
      <c:catAx>
        <c:axId val="347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47245568"/>
        <c:crosses val="autoZero"/>
        <c:auto val="1"/>
        <c:lblAlgn val="ctr"/>
        <c:lblOffset val="50"/>
        <c:noMultiLvlLbl val="0"/>
      </c:catAx>
      <c:valAx>
        <c:axId val="347245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724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3C-4FC4-95BA-4850DB77397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43C-4FC4-95BA-4850DB77397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3C-4FC4-95BA-4850DB77397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43C-4FC4-95BA-4850DB77397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3C-4FC4-95BA-4850DB7739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30B53961-327A-4222-A677-5F87EBBC7CFC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Tabelle1!$C$26:$S$26</c:f>
              <c:numCache>
                <c:formatCode>0%</c:formatCode>
                <c:ptCount val="17"/>
                <c:pt idx="0">
                  <c:v>0.42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  <c:pt idx="4">
                  <c:v>0.26</c:v>
                </c:pt>
                <c:pt idx="5">
                  <c:v>0.27</c:v>
                </c:pt>
                <c:pt idx="6">
                  <c:v>0.27</c:v>
                </c:pt>
                <c:pt idx="7">
                  <c:v>0.27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0.15</c:v>
                </c:pt>
                <c:pt idx="13">
                  <c:v>0.18</c:v>
                </c:pt>
                <c:pt idx="14">
                  <c:v>0.2</c:v>
                </c:pt>
                <c:pt idx="15">
                  <c:v>0.13</c:v>
                </c:pt>
                <c:pt idx="1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Tabelle1!$C$27:$S$27</c:f>
              <c:numCache>
                <c:formatCode>0%</c:formatCode>
                <c:ptCount val="17"/>
                <c:pt idx="0">
                  <c:v>0.24</c:v>
                </c:pt>
                <c:pt idx="1">
                  <c:v>0.22</c:v>
                </c:pt>
                <c:pt idx="2">
                  <c:v>0.22</c:v>
                </c:pt>
                <c:pt idx="3">
                  <c:v>0.3</c:v>
                </c:pt>
                <c:pt idx="4">
                  <c:v>0.36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0.33</c:v>
                </c:pt>
                <c:pt idx="9">
                  <c:v>0.36</c:v>
                </c:pt>
                <c:pt idx="10">
                  <c:v>0.32</c:v>
                </c:pt>
                <c:pt idx="11">
                  <c:v>0.35</c:v>
                </c:pt>
                <c:pt idx="12">
                  <c:v>0.34</c:v>
                </c:pt>
                <c:pt idx="13">
                  <c:v>0.38</c:v>
                </c:pt>
                <c:pt idx="14">
                  <c:v>0.35</c:v>
                </c:pt>
                <c:pt idx="15">
                  <c:v>0.37</c:v>
                </c:pt>
                <c:pt idx="1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3C-4FC4-95BA-4850DB773970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</c:strCache>
            </c:strRef>
          </c:cat>
          <c:val>
            <c:numRef>
              <c:f>Tabelle1!$C$28:$S$28</c:f>
              <c:numCache>
                <c:formatCode>0%</c:formatCode>
                <c:ptCount val="17"/>
                <c:pt idx="0">
                  <c:v>0.34</c:v>
                </c:pt>
                <c:pt idx="1">
                  <c:v>0.4</c:v>
                </c:pt>
                <c:pt idx="2">
                  <c:v>0.42</c:v>
                </c:pt>
                <c:pt idx="3">
                  <c:v>0.33</c:v>
                </c:pt>
                <c:pt idx="4">
                  <c:v>0.38</c:v>
                </c:pt>
                <c:pt idx="5">
                  <c:v>0.41</c:v>
                </c:pt>
                <c:pt idx="6">
                  <c:v>0.45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  <c:pt idx="10">
                  <c:v>0.46</c:v>
                </c:pt>
                <c:pt idx="11">
                  <c:v>0.45</c:v>
                </c:pt>
                <c:pt idx="12">
                  <c:v>0.51</c:v>
                </c:pt>
                <c:pt idx="13">
                  <c:v>0.44</c:v>
                </c:pt>
                <c:pt idx="14">
                  <c:v>0.45</c:v>
                </c:pt>
                <c:pt idx="15">
                  <c:v>0.5</c:v>
                </c:pt>
                <c:pt idx="1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3C-4FC4-95BA-4850DB773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90336512"/>
        <c:axId val="390338048"/>
      </c:barChart>
      <c:catAx>
        <c:axId val="390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90338048"/>
        <c:crosses val="autoZero"/>
        <c:auto val="1"/>
        <c:lblAlgn val="ctr"/>
        <c:lblOffset val="50"/>
        <c:noMultiLvlLbl val="0"/>
      </c:catAx>
      <c:valAx>
        <c:axId val="3903380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033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33E-2"/>
          <c:y val="8.4753491530845493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18.692</c:v>
                </c:pt>
                <c:pt idx="1">
                  <c:v>4.7889999999999997</c:v>
                </c:pt>
                <c:pt idx="2">
                  <c:v>6.5259999999999998</c:v>
                </c:pt>
                <c:pt idx="3">
                  <c:v>0.441</c:v>
                </c:pt>
                <c:pt idx="4">
                  <c:v>0.22900000000000001</c:v>
                </c:pt>
                <c:pt idx="5">
                  <c:v>0.79100000000000004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7B-4FD8-A906-AF5695BB4564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39.101999999999997</c:v>
                </c:pt>
                <c:pt idx="1">
                  <c:v>10.656000000000001</c:v>
                </c:pt>
                <c:pt idx="2">
                  <c:v>11.02</c:v>
                </c:pt>
                <c:pt idx="3">
                  <c:v>0.57199999999999995</c:v>
                </c:pt>
                <c:pt idx="4">
                  <c:v>1.1180000000000001</c:v>
                </c:pt>
                <c:pt idx="5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7B-4FD8-A906-AF5695BB4564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57B-4FD8-A906-AF5695BB45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0D02EE-8E6F-4635-8CF6-B02A29BC0E63}" type="CELLRANGE">
                      <a:rPr lang="en-US" dirty="0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57B-4FD8-A906-AF5695BB45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FAA03A-57E3-46DF-BAF9-6870B8FFC5F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57B-4FD8-A906-AF5695BB45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10ECC9-D652-4BF6-9421-56031DFE75F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57B-4FD8-A906-AF5695BB45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7B-4FD8-A906-AF5695BB45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7B-4FD8-A906-AF5695BB45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7B-4FD8-A906-AF5695BB4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38.597000000000001</c:v>
                </c:pt>
                <c:pt idx="1">
                  <c:v>11.563000000000001</c:v>
                </c:pt>
                <c:pt idx="2">
                  <c:v>2.5110000000000001</c:v>
                </c:pt>
                <c:pt idx="3">
                  <c:v>3.1659999999999999</c:v>
                </c:pt>
                <c:pt idx="4">
                  <c:v>2.5489999999999999</c:v>
                </c:pt>
                <c:pt idx="5">
                  <c:v>1.4950000000000001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Tabelle3!$H$3:$H$8</c15:f>
                <c15:dlblRangeCache>
                  <c:ptCount val="6"/>
                  <c:pt idx="0">
                    <c:v>63%</c:v>
                  </c:pt>
                  <c:pt idx="1">
                    <c:v>18%</c:v>
                  </c:pt>
                  <c:pt idx="2">
                    <c:v>13%</c:v>
                  </c:pt>
                  <c:pt idx="3">
                    <c:v>3%</c:v>
                  </c:pt>
                  <c:pt idx="4">
                    <c:v>3%</c:v>
                  </c:pt>
                  <c:pt idx="5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657B-4FD8-A906-AF5695BB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0.93254</cdr:x>
      <cdr:y>0.0977</cdr:y>
    </cdr:from>
    <cdr:to>
      <cdr:x>0.98332</cdr:x>
      <cdr:y>0.85377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D4BBCF27-6C9E-430E-AC01-85B7F740E74E}"/>
            </a:ext>
          </a:extLst>
        </cdr:cNvPr>
        <cdr:cNvSpPr/>
      </cdr:nvSpPr>
      <cdr:spPr>
        <a:xfrm xmlns:a="http://schemas.openxmlformats.org/drawingml/2006/main">
          <a:off x="3626106" y="356007"/>
          <a:ext cx="197467" cy="2755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0.94421</cdr:x>
      <cdr:y>0.09659</cdr:y>
    </cdr:from>
    <cdr:to>
      <cdr:x>1</cdr:x>
      <cdr:y>0.84908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02DD9C86-463B-4CBF-BB31-94AC942C6E52}"/>
            </a:ext>
          </a:extLst>
        </cdr:cNvPr>
        <cdr:cNvSpPr/>
      </cdr:nvSpPr>
      <cdr:spPr>
        <a:xfrm xmlns:a="http://schemas.openxmlformats.org/drawingml/2006/main">
          <a:off x="3671486" y="351962"/>
          <a:ext cx="216946" cy="2741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0.94718</cdr:x>
      <cdr:y>0.09642</cdr:y>
    </cdr:from>
    <cdr:to>
      <cdr:x>0.99766</cdr:x>
      <cdr:y>0.85023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9B8947-DD19-40EC-A9CE-0FCB1710D5FF}"/>
            </a:ext>
          </a:extLst>
        </cdr:cNvPr>
        <cdr:cNvSpPr/>
      </cdr:nvSpPr>
      <cdr:spPr>
        <a:xfrm xmlns:a="http://schemas.openxmlformats.org/drawingml/2006/main">
          <a:off x="3683039" y="352529"/>
          <a:ext cx="196294" cy="2756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F224-1E6B-400B-A34C-3D8931131D2B}" type="datetimeFigureOut">
              <a:rPr lang="de-CH" smtClean="0"/>
              <a:t>05.02.2024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097D-7CA8-4758-923B-C4345482B1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19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BFA24-7E6C-48CB-B64A-9464BD8CD7A3}" type="datetimeFigureOut">
              <a:rPr lang="de-CH" smtClean="0"/>
              <a:t>05.02.2024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D4B-C372-4800-BDE5-5BF564C9A5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9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1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10127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84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2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4776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29803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929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5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38280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>
                <a:solidFill>
                  <a:srgbClr val="FF0000"/>
                </a:solidFill>
              </a:rPr>
              <a:t>jeweils durch JALL angepasst, </a:t>
            </a:r>
            <a:r>
              <a:rPr lang="de-CH" sz="1200" dirty="0" err="1">
                <a:solidFill>
                  <a:srgbClr val="FF0000"/>
                </a:solidFill>
              </a:rPr>
              <a:t>note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to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self</a:t>
            </a:r>
            <a:r>
              <a:rPr lang="de-CH" sz="1200" dirty="0">
                <a:solidFill>
                  <a:srgbClr val="FF0000"/>
                </a:solidFill>
              </a:rPr>
              <a:t>: Quelle nicht vergessen</a:t>
            </a:r>
          </a:p>
        </p:txBody>
      </p:sp>
    </p:spTree>
    <p:extLst>
      <p:ext uri="{BB962C8B-B14F-4D97-AF65-F5344CB8AC3E}">
        <p14:creationId xmlns:p14="http://schemas.microsoft.com/office/powerpoint/2010/main" val="17010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B2E7DF5-F0BE-4B23-81F1-1A42603D9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62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9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24235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2D0E-B632-4759-88B4-866A6D19A2C4}" type="datetime1">
              <a:rPr lang="de-CH" smtClean="0"/>
              <a:t>05.02.2024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907-3A0C-4A46-9F39-5E0A0B1A1244}" type="datetime1">
              <a:rPr lang="de-CH" smtClean="0"/>
              <a:t>05.02.2024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07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141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3" y="1316707"/>
            <a:ext cx="11328987" cy="5280943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3240" y="2372785"/>
            <a:ext cx="10945520" cy="134425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2495" y="3813054"/>
            <a:ext cx="10946245" cy="1536213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1" y="6117373"/>
            <a:ext cx="1094552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97171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4" y="3429000"/>
            <a:ext cx="11329573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214" y="1220693"/>
            <a:ext cx="11329573" cy="134418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214" y="2660893"/>
            <a:ext cx="11329573" cy="576080"/>
          </a:xfrm>
        </p:spPr>
        <p:txBody>
          <a:bodyPr tIns="0"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0"/>
            <a:ext cx="11328829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56537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11327717" algn="r"/>
              </a:tabLst>
              <a:defRPr sz="2400">
                <a:solidFill>
                  <a:schemeClr val="tx1"/>
                </a:solidFill>
              </a:defRPr>
            </a:lvl1pPr>
            <a:lvl2pPr marL="478355" indent="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11039724" algn="r"/>
              </a:tabLst>
              <a:defRPr sz="2400">
                <a:solidFill>
                  <a:schemeClr val="bg2"/>
                </a:solidFill>
              </a:defRPr>
            </a:lvl2pPr>
            <a:lvl3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3pPr>
            <a:lvl4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5pPr>
            <a:lvl6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771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99"/>
            <a:ext cx="12192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784"/>
            <a:ext cx="11328557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431213" y="2372883"/>
            <a:ext cx="11329512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431214" y="4197085"/>
            <a:ext cx="11328157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73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>
            <a:lvl1pPr>
              <a:defRPr>
                <a:solidFill>
                  <a:srgbClr val="DA1838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DB60EB1-D9E5-4FAC-ABEA-EF17309DAB62}" type="datetime1">
              <a:rPr lang="de-CH" smtClean="0"/>
              <a:t>05.02.2024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 anchor="b" anchorCtr="0">
            <a:spAutoFit/>
          </a:bodyPr>
          <a:lstStyle>
            <a:lvl1pPr>
              <a:defRPr sz="1800" b="1">
                <a:solidFill>
                  <a:srgbClr val="DA1838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671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3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31215" y="1700760"/>
            <a:ext cx="26883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11615" y="1700760"/>
            <a:ext cx="2688372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192014" y="1700760"/>
            <a:ext cx="2688373" cy="460694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9072414" y="1700760"/>
            <a:ext cx="2688373" cy="460590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31215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92014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71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9"/>
            <a:ext cx="113283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9409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2" y="1221319"/>
            <a:ext cx="113283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360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8"/>
            <a:ext cx="113284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198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6811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3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929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31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31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31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32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2351584" y="4101093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3184" y="4101725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0843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DD11-6646-48AA-AAD7-3B9F192E772A}" type="datetime1">
              <a:rPr lang="de-CH" smtClean="0"/>
              <a:t>05.02.2024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5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4" y="1316567"/>
            <a:ext cx="11329573" cy="2592917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4529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3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2819-B5ED-4601-837D-C41F17025A9C}" type="datetime1">
              <a:rPr lang="de-CH" smtClean="0"/>
              <a:t>05.02.2024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2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1A6-D848-44E3-9FE7-21BD71BE358E}" type="datetime1">
              <a:rPr lang="de-CH" smtClean="0"/>
              <a:t>05.02.2024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9913-00F3-409E-A56D-34239D622544}" type="datetime1">
              <a:rPr lang="de-CH" smtClean="0"/>
              <a:t>05.02.2024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1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A8F8-E001-454F-A01E-20BED19CE302}" type="datetime1">
              <a:rPr lang="de-CH" smtClean="0"/>
              <a:t>05.02.2024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0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897A-E516-458A-8646-4E6CC134B504}" type="datetime1">
              <a:rPr lang="de-CH" smtClean="0"/>
              <a:t>05.02.2024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38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9E57-F5FF-4835-AD23-F5C23A2B2327}" type="datetime1">
              <a:rPr lang="de-CH" smtClean="0"/>
              <a:t>05.02.2024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6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vmlDrawing" Target="../drawings/vmlDrawing3.v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65908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266" y="399357"/>
            <a:ext cx="11327357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267" y="1492250"/>
            <a:ext cx="1132735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267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16F7-0B0D-450F-A33D-7A59DF727823}" type="datetime1">
              <a:rPr lang="de-CH" smtClean="0"/>
              <a:t>05.02.2024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40150" y="6598493"/>
            <a:ext cx="47117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9423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38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216" y="260560"/>
            <a:ext cx="854518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431214" y="1220695"/>
            <a:ext cx="11329573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431800" y="-420693"/>
            <a:ext cx="11328987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431800" y="6981493"/>
            <a:ext cx="11328987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12336686" y="260648"/>
            <a:ext cx="288221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432907" y="260648"/>
            <a:ext cx="288221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10033000" y="6597440"/>
            <a:ext cx="1727787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1067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1067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432520" y="6597440"/>
            <a:ext cx="9408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1067" noProof="0" dirty="0">
                <a:solidFill>
                  <a:schemeClr val="bg2"/>
                </a:solidFill>
                <a:latin typeface="Arial" pitchFamily="34" charset="0"/>
              </a:rPr>
              <a:t>© GfK 2017</a:t>
            </a: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92254" y="260560"/>
            <a:ext cx="770129" cy="768000"/>
          </a:xfrm>
          <a:prstGeom prst="rect">
            <a:avLst/>
          </a:prstGeom>
        </p:spPr>
      </p:pic>
      <p:sp>
        <p:nvSpPr>
          <p:cNvPr id="4" name="VCT_Marker_ID_4" hidden="1"/>
          <p:cNvSpPr/>
          <p:nvPr userDrawn="1">
            <p:custDataLst>
              <p:tags r:id="rId25"/>
            </p:custDataLst>
          </p:nvPr>
        </p:nvSpPr>
        <p:spPr bwMode="gray">
          <a:xfrm>
            <a:off x="1693334" y="169334"/>
            <a:ext cx="169333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de-DE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itchFamily="34" charset="0"/>
        <a:buNone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994" marR="0" indent="-2399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79988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82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19982" indent="-2399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microsoft.com/office/2007/relationships/hdphoto" Target="../media/hdphoto12.wdp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4.bin"/><Relationship Id="rId10" Type="http://schemas.microsoft.com/office/2007/relationships/hdphoto" Target="../media/hdphoto13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chart" Target="../charts/chart4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15" Type="http://schemas.microsoft.com/office/2007/relationships/hdphoto" Target="../media/hdphoto2.wdp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microsoft.com/office/2007/relationships/hdphoto" Target="../media/hdphoto5.wdp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7.png"/><Relationship Id="rId10" Type="http://schemas.openxmlformats.org/officeDocument/2006/relationships/chart" Target="../charts/chart8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7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17" Type="http://schemas.openxmlformats.org/officeDocument/2006/relationships/chart" Target="../charts/chart9.xml"/><Relationship Id="rId2" Type="http://schemas.openxmlformats.org/officeDocument/2006/relationships/tags" Target="../tags/tag17.xml"/><Relationship Id="rId16" Type="http://schemas.microsoft.com/office/2007/relationships/hdphoto" Target="../media/hdphoto9.wdp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1.emf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" Type="http://schemas.openxmlformats.org/officeDocument/2006/relationships/tags" Target="../tags/tag18.xml"/><Relationship Id="rId16" Type="http://schemas.openxmlformats.org/officeDocument/2006/relationships/image" Target="../media/image19.png"/><Relationship Id="rId20" Type="http://schemas.microsoft.com/office/2007/relationships/hdphoto" Target="../media/hdphoto7.wdp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png"/><Relationship Id="rId5" Type="http://schemas.openxmlformats.org/officeDocument/2006/relationships/chart" Target="../charts/chart10.xml"/><Relationship Id="rId15" Type="http://schemas.openxmlformats.org/officeDocument/2006/relationships/image" Target="../media/image18.png"/><Relationship Id="rId10" Type="http://schemas.openxmlformats.org/officeDocument/2006/relationships/image" Target="../media/image25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7.xml"/><Relationship Id="rId9" Type="http://schemas.microsoft.com/office/2007/relationships/hdphoto" Target="../media/hdphoto10.wdp"/><Relationship Id="rId14" Type="http://schemas.openxmlformats.org/officeDocument/2006/relationships/chart" Target="../charts/chart11.xml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microsoft.com/office/2007/relationships/hdphoto" Target="../media/hdphoto12.wdp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9.xml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ldergebnis fÃ¼r radio listener">
            <a:extLst>
              <a:ext uri="{FF2B5EF4-FFF2-40B4-BE49-F238E27FC236}">
                <a16:creationId xmlns:a16="http://schemas.microsoft.com/office/drawing/2014/main" id="{9CCDF6FC-9AD7-4AA5-B3B5-A836887F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9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4294967295"/>
          </p:nvPr>
        </p:nvSpPr>
        <p:spPr>
          <a:xfrm>
            <a:off x="8969423" y="6598493"/>
            <a:ext cx="2743200" cy="153888"/>
          </a:xfrm>
        </p:spPr>
        <p:txBody>
          <a:bodyPr/>
          <a:lstStyle/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V1.0 – 5.7.2022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91A46C-6B0B-4E79-878B-0F78F900A3AB}"/>
              </a:ext>
            </a:extLst>
          </p:cNvPr>
          <p:cNvSpPr/>
          <p:nvPr/>
        </p:nvSpPr>
        <p:spPr>
          <a:xfrm>
            <a:off x="299356" y="260078"/>
            <a:ext cx="11593288" cy="633784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854235D-E934-4834-82B8-E68ABD0F4CEF}"/>
              </a:ext>
            </a:extLst>
          </p:cNvPr>
          <p:cNvSpPr/>
          <p:nvPr/>
        </p:nvSpPr>
        <p:spPr>
          <a:xfrm>
            <a:off x="1274106" y="2348879"/>
            <a:ext cx="9643789" cy="2232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DA18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 RADIO USE IN SWITZERLAND</a:t>
            </a:r>
            <a:br>
              <a:rPr lang="en-GB" sz="4000" b="1" dirty="0">
                <a:solidFill>
                  <a:srgbClr val="DA1838"/>
                </a:solidFill>
                <a:latin typeface="+mj-lt"/>
              </a:rPr>
            </a:br>
            <a:r>
              <a:rPr lang="en-GB" sz="2800" dirty="0">
                <a:solidFill>
                  <a:srgbClr val="DA1838"/>
                </a:solidFill>
                <a:latin typeface="+mj-lt"/>
              </a:rPr>
              <a:t>Trend analysis autumn 2023</a:t>
            </a:r>
            <a:br>
              <a:rPr lang="en-GB" sz="2800" dirty="0">
                <a:latin typeface="+mj-lt"/>
              </a:rPr>
            </a:br>
            <a:b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Digital Migration Working Group, Moritz Büchi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3E4CC7D-6A17-45D7-ABDC-96393B03E0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3E4CC7D-6A17-45D7-ABDC-96393B03E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Ellipse 68">
            <a:extLst>
              <a:ext uri="{FF2B5EF4-FFF2-40B4-BE49-F238E27FC236}">
                <a16:creationId xmlns:a16="http://schemas.microsoft.com/office/drawing/2014/main" id="{79B824A5-ABC1-46F1-9674-36D2AC079F8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10</a:t>
            </a:fld>
            <a:endParaRPr lang="de-CH" dirty="0"/>
          </a:p>
        </p:txBody>
      </p:sp>
      <p:sp>
        <p:nvSpPr>
          <p:cNvPr id="37" name="Textfeld 36"/>
          <p:cNvSpPr txBox="1"/>
          <p:nvPr/>
        </p:nvSpPr>
        <p:spPr>
          <a:xfrm>
            <a:off x="371474" y="497050"/>
            <a:ext cx="759673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0" b="1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Key Messages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DB31619-78FB-4336-88EF-311F371DF045}"/>
              </a:ext>
            </a:extLst>
          </p:cNvPr>
          <p:cNvGrpSpPr/>
          <p:nvPr/>
        </p:nvGrpSpPr>
        <p:grpSpPr>
          <a:xfrm>
            <a:off x="455498" y="2185191"/>
            <a:ext cx="1554387" cy="2869796"/>
            <a:chOff x="455498" y="2185191"/>
            <a:chExt cx="1554387" cy="2869796"/>
          </a:xfrm>
        </p:grpSpPr>
        <p:sp>
          <p:nvSpPr>
            <p:cNvPr id="22" name="Ellipse 21"/>
            <p:cNvSpPr/>
            <p:nvPr/>
          </p:nvSpPr>
          <p:spPr>
            <a:xfrm>
              <a:off x="56038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Textfeld 34"/>
            <p:cNvSpPr txBox="1">
              <a:spLocks/>
            </p:cNvSpPr>
            <p:nvPr/>
          </p:nvSpPr>
          <p:spPr>
            <a:xfrm>
              <a:off x="45549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39AA1"/>
                  </a:solidFill>
                  <a:latin typeface="+mj-lt"/>
                </a:rPr>
                <a:t>80%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</a:t>
              </a: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793281" y="2408084"/>
              <a:ext cx="878820" cy="898832"/>
            </a:xfrm>
            <a:custGeom>
              <a:avLst/>
              <a:gdLst>
                <a:gd name="T0" fmla="*/ 773 w 855"/>
                <a:gd name="T1" fmla="*/ 190 h 875"/>
                <a:gd name="T2" fmla="*/ 821 w 855"/>
                <a:gd name="T3" fmla="*/ 580 h 875"/>
                <a:gd name="T4" fmla="*/ 185 w 855"/>
                <a:gd name="T5" fmla="*/ 778 h 875"/>
                <a:gd name="T6" fmla="*/ 83 w 855"/>
                <a:gd name="T7" fmla="*/ 190 h 875"/>
                <a:gd name="T8" fmla="*/ 389 w 855"/>
                <a:gd name="T9" fmla="*/ 16 h 875"/>
                <a:gd name="T10" fmla="*/ 407 w 855"/>
                <a:gd name="T11" fmla="*/ 202 h 875"/>
                <a:gd name="T12" fmla="*/ 302 w 855"/>
                <a:gd name="T13" fmla="*/ 202 h 875"/>
                <a:gd name="T14" fmla="*/ 554 w 855"/>
                <a:gd name="T15" fmla="*/ 202 h 875"/>
                <a:gd name="T16" fmla="*/ 449 w 855"/>
                <a:gd name="T17" fmla="*/ 202 h 875"/>
                <a:gd name="T18" fmla="*/ 134 w 855"/>
                <a:gd name="T19" fmla="*/ 202 h 875"/>
                <a:gd name="T20" fmla="*/ 314 w 855"/>
                <a:gd name="T21" fmla="*/ 94 h 875"/>
                <a:gd name="T22" fmla="*/ 146 w 855"/>
                <a:gd name="T23" fmla="*/ 181 h 875"/>
                <a:gd name="T24" fmla="*/ 725 w 855"/>
                <a:gd name="T25" fmla="*/ 202 h 875"/>
                <a:gd name="T26" fmla="*/ 518 w 855"/>
                <a:gd name="T27" fmla="*/ 70 h 875"/>
                <a:gd name="T28" fmla="*/ 101 w 855"/>
                <a:gd name="T29" fmla="*/ 244 h 875"/>
                <a:gd name="T30" fmla="*/ 209 w 855"/>
                <a:gd name="T31" fmla="*/ 412 h 875"/>
                <a:gd name="T32" fmla="*/ 101 w 855"/>
                <a:gd name="T33" fmla="*/ 244 h 875"/>
                <a:gd name="T34" fmla="*/ 752 w 855"/>
                <a:gd name="T35" fmla="*/ 244 h 875"/>
                <a:gd name="T36" fmla="*/ 647 w 855"/>
                <a:gd name="T37" fmla="*/ 412 h 875"/>
                <a:gd name="T38" fmla="*/ 788 w 855"/>
                <a:gd name="T39" fmla="*/ 319 h 875"/>
                <a:gd name="T40" fmla="*/ 251 w 855"/>
                <a:gd name="T41" fmla="*/ 412 h 875"/>
                <a:gd name="T42" fmla="*/ 407 w 855"/>
                <a:gd name="T43" fmla="*/ 247 h 875"/>
                <a:gd name="T44" fmla="*/ 449 w 855"/>
                <a:gd name="T45" fmla="*/ 247 h 875"/>
                <a:gd name="T46" fmla="*/ 605 w 855"/>
                <a:gd name="T47" fmla="*/ 412 h 875"/>
                <a:gd name="T48" fmla="*/ 449 w 855"/>
                <a:gd name="T49" fmla="*/ 247 h 875"/>
                <a:gd name="T50" fmla="*/ 239 w 855"/>
                <a:gd name="T51" fmla="*/ 616 h 875"/>
                <a:gd name="T52" fmla="*/ 50 w 855"/>
                <a:gd name="T53" fmla="*/ 454 h 875"/>
                <a:gd name="T54" fmla="*/ 251 w 855"/>
                <a:gd name="T55" fmla="*/ 454 h 875"/>
                <a:gd name="T56" fmla="*/ 407 w 855"/>
                <a:gd name="T57" fmla="*/ 619 h 875"/>
                <a:gd name="T58" fmla="*/ 251 w 855"/>
                <a:gd name="T59" fmla="*/ 454 h 875"/>
                <a:gd name="T60" fmla="*/ 449 w 855"/>
                <a:gd name="T61" fmla="*/ 619 h 875"/>
                <a:gd name="T62" fmla="*/ 605 w 855"/>
                <a:gd name="T63" fmla="*/ 454 h 875"/>
                <a:gd name="T64" fmla="*/ 647 w 855"/>
                <a:gd name="T65" fmla="*/ 454 h 875"/>
                <a:gd name="T66" fmla="*/ 758 w 855"/>
                <a:gd name="T67" fmla="*/ 619 h 875"/>
                <a:gd name="T68" fmla="*/ 647 w 855"/>
                <a:gd name="T69" fmla="*/ 454 h 875"/>
                <a:gd name="T70" fmla="*/ 257 w 855"/>
                <a:gd name="T71" fmla="*/ 664 h 875"/>
                <a:gd name="T72" fmla="*/ 335 w 855"/>
                <a:gd name="T73" fmla="*/ 799 h 875"/>
                <a:gd name="T74" fmla="*/ 392 w 855"/>
                <a:gd name="T75" fmla="*/ 799 h 875"/>
                <a:gd name="T76" fmla="*/ 407 w 855"/>
                <a:gd name="T77" fmla="*/ 664 h 875"/>
                <a:gd name="T78" fmla="*/ 305 w 855"/>
                <a:gd name="T79" fmla="*/ 673 h 875"/>
                <a:gd name="T80" fmla="*/ 554 w 855"/>
                <a:gd name="T81" fmla="*/ 664 h 875"/>
                <a:gd name="T82" fmla="*/ 449 w 855"/>
                <a:gd name="T83" fmla="*/ 808 h 875"/>
                <a:gd name="T84" fmla="*/ 527 w 855"/>
                <a:gd name="T85" fmla="*/ 787 h 875"/>
                <a:gd name="T86" fmla="*/ 710 w 855"/>
                <a:gd name="T87" fmla="*/ 685 h 875"/>
                <a:gd name="T88" fmla="*/ 599 w 855"/>
                <a:gd name="T89" fmla="*/ 66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5" h="875">
                  <a:moveTo>
                    <a:pt x="389" y="16"/>
                  </a:moveTo>
                  <a:cubicBezTo>
                    <a:pt x="567" y="0"/>
                    <a:pt x="705" y="92"/>
                    <a:pt x="773" y="190"/>
                  </a:cubicBezTo>
                  <a:cubicBezTo>
                    <a:pt x="812" y="246"/>
                    <a:pt x="833" y="310"/>
                    <a:pt x="842" y="367"/>
                  </a:cubicBezTo>
                  <a:cubicBezTo>
                    <a:pt x="855" y="446"/>
                    <a:pt x="844" y="519"/>
                    <a:pt x="821" y="580"/>
                  </a:cubicBezTo>
                  <a:cubicBezTo>
                    <a:pt x="778" y="695"/>
                    <a:pt x="689" y="784"/>
                    <a:pt x="575" y="826"/>
                  </a:cubicBezTo>
                  <a:cubicBezTo>
                    <a:pt x="443" y="875"/>
                    <a:pt x="290" y="851"/>
                    <a:pt x="185" y="778"/>
                  </a:cubicBezTo>
                  <a:cubicBezTo>
                    <a:pt x="95" y="715"/>
                    <a:pt x="18" y="605"/>
                    <a:pt x="8" y="466"/>
                  </a:cubicBezTo>
                  <a:cubicBezTo>
                    <a:pt x="0" y="353"/>
                    <a:pt x="43" y="247"/>
                    <a:pt x="83" y="190"/>
                  </a:cubicBezTo>
                  <a:cubicBezTo>
                    <a:pt x="112" y="148"/>
                    <a:pt x="158" y="106"/>
                    <a:pt x="206" y="76"/>
                  </a:cubicBezTo>
                  <a:cubicBezTo>
                    <a:pt x="256" y="45"/>
                    <a:pt x="313" y="23"/>
                    <a:pt x="389" y="16"/>
                  </a:cubicBezTo>
                  <a:close/>
                  <a:moveTo>
                    <a:pt x="302" y="202"/>
                  </a:moveTo>
                  <a:cubicBezTo>
                    <a:pt x="337" y="202"/>
                    <a:pt x="372" y="202"/>
                    <a:pt x="407" y="202"/>
                  </a:cubicBezTo>
                  <a:cubicBezTo>
                    <a:pt x="405" y="154"/>
                    <a:pt x="411" y="98"/>
                    <a:pt x="404" y="55"/>
                  </a:cubicBezTo>
                  <a:cubicBezTo>
                    <a:pt x="364" y="98"/>
                    <a:pt x="325" y="142"/>
                    <a:pt x="302" y="202"/>
                  </a:cubicBezTo>
                  <a:close/>
                  <a:moveTo>
                    <a:pt x="449" y="202"/>
                  </a:moveTo>
                  <a:cubicBezTo>
                    <a:pt x="484" y="202"/>
                    <a:pt x="519" y="202"/>
                    <a:pt x="554" y="202"/>
                  </a:cubicBezTo>
                  <a:cubicBezTo>
                    <a:pt x="529" y="143"/>
                    <a:pt x="493" y="95"/>
                    <a:pt x="449" y="55"/>
                  </a:cubicBezTo>
                  <a:cubicBezTo>
                    <a:pt x="449" y="104"/>
                    <a:pt x="449" y="153"/>
                    <a:pt x="449" y="202"/>
                  </a:cubicBezTo>
                  <a:close/>
                  <a:moveTo>
                    <a:pt x="146" y="181"/>
                  </a:moveTo>
                  <a:cubicBezTo>
                    <a:pt x="141" y="187"/>
                    <a:pt x="122" y="199"/>
                    <a:pt x="134" y="202"/>
                  </a:cubicBezTo>
                  <a:cubicBezTo>
                    <a:pt x="175" y="202"/>
                    <a:pt x="216" y="202"/>
                    <a:pt x="257" y="202"/>
                  </a:cubicBezTo>
                  <a:cubicBezTo>
                    <a:pt x="271" y="164"/>
                    <a:pt x="293" y="123"/>
                    <a:pt x="314" y="94"/>
                  </a:cubicBezTo>
                  <a:cubicBezTo>
                    <a:pt x="321" y="85"/>
                    <a:pt x="342" y="72"/>
                    <a:pt x="332" y="67"/>
                  </a:cubicBezTo>
                  <a:cubicBezTo>
                    <a:pt x="255" y="84"/>
                    <a:pt x="189" y="132"/>
                    <a:pt x="146" y="181"/>
                  </a:cubicBezTo>
                  <a:close/>
                  <a:moveTo>
                    <a:pt x="599" y="202"/>
                  </a:moveTo>
                  <a:cubicBezTo>
                    <a:pt x="641" y="202"/>
                    <a:pt x="683" y="202"/>
                    <a:pt x="725" y="202"/>
                  </a:cubicBezTo>
                  <a:cubicBezTo>
                    <a:pt x="685" y="141"/>
                    <a:pt x="611" y="88"/>
                    <a:pt x="521" y="67"/>
                  </a:cubicBezTo>
                  <a:cubicBezTo>
                    <a:pt x="519" y="67"/>
                    <a:pt x="518" y="67"/>
                    <a:pt x="518" y="70"/>
                  </a:cubicBezTo>
                  <a:cubicBezTo>
                    <a:pt x="553" y="106"/>
                    <a:pt x="580" y="150"/>
                    <a:pt x="599" y="202"/>
                  </a:cubicBezTo>
                  <a:close/>
                  <a:moveTo>
                    <a:pt x="101" y="244"/>
                  </a:moveTo>
                  <a:cubicBezTo>
                    <a:pt x="73" y="289"/>
                    <a:pt x="54" y="343"/>
                    <a:pt x="50" y="412"/>
                  </a:cubicBezTo>
                  <a:cubicBezTo>
                    <a:pt x="103" y="412"/>
                    <a:pt x="156" y="412"/>
                    <a:pt x="209" y="412"/>
                  </a:cubicBezTo>
                  <a:cubicBezTo>
                    <a:pt x="213" y="351"/>
                    <a:pt x="221" y="294"/>
                    <a:pt x="239" y="247"/>
                  </a:cubicBezTo>
                  <a:cubicBezTo>
                    <a:pt x="194" y="245"/>
                    <a:pt x="142" y="250"/>
                    <a:pt x="101" y="244"/>
                  </a:cubicBezTo>
                  <a:close/>
                  <a:moveTo>
                    <a:pt x="788" y="319"/>
                  </a:moveTo>
                  <a:cubicBezTo>
                    <a:pt x="779" y="291"/>
                    <a:pt x="772" y="263"/>
                    <a:pt x="752" y="244"/>
                  </a:cubicBezTo>
                  <a:cubicBezTo>
                    <a:pt x="714" y="253"/>
                    <a:pt x="655" y="241"/>
                    <a:pt x="617" y="250"/>
                  </a:cubicBezTo>
                  <a:cubicBezTo>
                    <a:pt x="636" y="295"/>
                    <a:pt x="643" y="353"/>
                    <a:pt x="647" y="412"/>
                  </a:cubicBezTo>
                  <a:cubicBezTo>
                    <a:pt x="700" y="412"/>
                    <a:pt x="753" y="412"/>
                    <a:pt x="806" y="412"/>
                  </a:cubicBezTo>
                  <a:cubicBezTo>
                    <a:pt x="806" y="378"/>
                    <a:pt x="797" y="346"/>
                    <a:pt x="788" y="319"/>
                  </a:cubicBezTo>
                  <a:close/>
                  <a:moveTo>
                    <a:pt x="284" y="247"/>
                  </a:moveTo>
                  <a:cubicBezTo>
                    <a:pt x="263" y="292"/>
                    <a:pt x="255" y="350"/>
                    <a:pt x="251" y="412"/>
                  </a:cubicBezTo>
                  <a:cubicBezTo>
                    <a:pt x="303" y="412"/>
                    <a:pt x="355" y="412"/>
                    <a:pt x="407" y="412"/>
                  </a:cubicBezTo>
                  <a:cubicBezTo>
                    <a:pt x="407" y="357"/>
                    <a:pt x="407" y="302"/>
                    <a:pt x="407" y="247"/>
                  </a:cubicBezTo>
                  <a:cubicBezTo>
                    <a:pt x="366" y="247"/>
                    <a:pt x="325" y="247"/>
                    <a:pt x="284" y="247"/>
                  </a:cubicBezTo>
                  <a:close/>
                  <a:moveTo>
                    <a:pt x="449" y="247"/>
                  </a:moveTo>
                  <a:cubicBezTo>
                    <a:pt x="449" y="302"/>
                    <a:pt x="449" y="357"/>
                    <a:pt x="449" y="412"/>
                  </a:cubicBezTo>
                  <a:cubicBezTo>
                    <a:pt x="501" y="412"/>
                    <a:pt x="553" y="412"/>
                    <a:pt x="605" y="412"/>
                  </a:cubicBezTo>
                  <a:cubicBezTo>
                    <a:pt x="603" y="349"/>
                    <a:pt x="590" y="297"/>
                    <a:pt x="575" y="247"/>
                  </a:cubicBezTo>
                  <a:cubicBezTo>
                    <a:pt x="533" y="247"/>
                    <a:pt x="491" y="247"/>
                    <a:pt x="449" y="247"/>
                  </a:cubicBezTo>
                  <a:close/>
                  <a:moveTo>
                    <a:pt x="98" y="619"/>
                  </a:moveTo>
                  <a:cubicBezTo>
                    <a:pt x="144" y="617"/>
                    <a:pt x="198" y="623"/>
                    <a:pt x="239" y="616"/>
                  </a:cubicBezTo>
                  <a:cubicBezTo>
                    <a:pt x="220" y="571"/>
                    <a:pt x="213" y="514"/>
                    <a:pt x="209" y="454"/>
                  </a:cubicBezTo>
                  <a:cubicBezTo>
                    <a:pt x="156" y="454"/>
                    <a:pt x="103" y="454"/>
                    <a:pt x="50" y="454"/>
                  </a:cubicBezTo>
                  <a:cubicBezTo>
                    <a:pt x="54" y="521"/>
                    <a:pt x="73" y="573"/>
                    <a:pt x="98" y="619"/>
                  </a:cubicBezTo>
                  <a:close/>
                  <a:moveTo>
                    <a:pt x="251" y="454"/>
                  </a:moveTo>
                  <a:cubicBezTo>
                    <a:pt x="253" y="517"/>
                    <a:pt x="266" y="569"/>
                    <a:pt x="281" y="619"/>
                  </a:cubicBezTo>
                  <a:cubicBezTo>
                    <a:pt x="323" y="619"/>
                    <a:pt x="365" y="619"/>
                    <a:pt x="407" y="619"/>
                  </a:cubicBezTo>
                  <a:cubicBezTo>
                    <a:pt x="407" y="564"/>
                    <a:pt x="407" y="509"/>
                    <a:pt x="407" y="454"/>
                  </a:cubicBezTo>
                  <a:cubicBezTo>
                    <a:pt x="355" y="454"/>
                    <a:pt x="303" y="454"/>
                    <a:pt x="251" y="454"/>
                  </a:cubicBezTo>
                  <a:close/>
                  <a:moveTo>
                    <a:pt x="449" y="454"/>
                  </a:moveTo>
                  <a:cubicBezTo>
                    <a:pt x="449" y="509"/>
                    <a:pt x="449" y="564"/>
                    <a:pt x="449" y="619"/>
                  </a:cubicBezTo>
                  <a:cubicBezTo>
                    <a:pt x="491" y="619"/>
                    <a:pt x="533" y="619"/>
                    <a:pt x="575" y="619"/>
                  </a:cubicBezTo>
                  <a:cubicBezTo>
                    <a:pt x="590" y="569"/>
                    <a:pt x="603" y="517"/>
                    <a:pt x="605" y="454"/>
                  </a:cubicBezTo>
                  <a:cubicBezTo>
                    <a:pt x="553" y="454"/>
                    <a:pt x="501" y="454"/>
                    <a:pt x="449" y="454"/>
                  </a:cubicBezTo>
                  <a:close/>
                  <a:moveTo>
                    <a:pt x="647" y="454"/>
                  </a:moveTo>
                  <a:cubicBezTo>
                    <a:pt x="643" y="515"/>
                    <a:pt x="635" y="572"/>
                    <a:pt x="617" y="619"/>
                  </a:cubicBezTo>
                  <a:cubicBezTo>
                    <a:pt x="664" y="619"/>
                    <a:pt x="711" y="619"/>
                    <a:pt x="758" y="619"/>
                  </a:cubicBezTo>
                  <a:cubicBezTo>
                    <a:pt x="783" y="573"/>
                    <a:pt x="802" y="521"/>
                    <a:pt x="806" y="454"/>
                  </a:cubicBezTo>
                  <a:cubicBezTo>
                    <a:pt x="753" y="454"/>
                    <a:pt x="700" y="454"/>
                    <a:pt x="647" y="454"/>
                  </a:cubicBezTo>
                  <a:close/>
                  <a:moveTo>
                    <a:pt x="335" y="799"/>
                  </a:moveTo>
                  <a:cubicBezTo>
                    <a:pt x="312" y="763"/>
                    <a:pt x="273" y="717"/>
                    <a:pt x="257" y="664"/>
                  </a:cubicBezTo>
                  <a:cubicBezTo>
                    <a:pt x="215" y="666"/>
                    <a:pt x="165" y="660"/>
                    <a:pt x="128" y="667"/>
                  </a:cubicBezTo>
                  <a:cubicBezTo>
                    <a:pt x="181" y="727"/>
                    <a:pt x="243" y="779"/>
                    <a:pt x="335" y="799"/>
                  </a:cubicBezTo>
                  <a:close/>
                  <a:moveTo>
                    <a:pt x="305" y="673"/>
                  </a:moveTo>
                  <a:cubicBezTo>
                    <a:pt x="327" y="716"/>
                    <a:pt x="359" y="769"/>
                    <a:pt x="392" y="799"/>
                  </a:cubicBezTo>
                  <a:cubicBezTo>
                    <a:pt x="394" y="800"/>
                    <a:pt x="405" y="816"/>
                    <a:pt x="407" y="805"/>
                  </a:cubicBezTo>
                  <a:cubicBezTo>
                    <a:pt x="407" y="758"/>
                    <a:pt x="407" y="711"/>
                    <a:pt x="407" y="664"/>
                  </a:cubicBezTo>
                  <a:cubicBezTo>
                    <a:pt x="372" y="664"/>
                    <a:pt x="337" y="664"/>
                    <a:pt x="302" y="664"/>
                  </a:cubicBezTo>
                  <a:cubicBezTo>
                    <a:pt x="302" y="668"/>
                    <a:pt x="303" y="671"/>
                    <a:pt x="305" y="673"/>
                  </a:cubicBezTo>
                  <a:close/>
                  <a:moveTo>
                    <a:pt x="449" y="808"/>
                  </a:moveTo>
                  <a:cubicBezTo>
                    <a:pt x="490" y="778"/>
                    <a:pt x="530" y="721"/>
                    <a:pt x="554" y="664"/>
                  </a:cubicBezTo>
                  <a:cubicBezTo>
                    <a:pt x="519" y="664"/>
                    <a:pt x="484" y="664"/>
                    <a:pt x="449" y="664"/>
                  </a:cubicBezTo>
                  <a:cubicBezTo>
                    <a:pt x="449" y="712"/>
                    <a:pt x="449" y="760"/>
                    <a:pt x="449" y="808"/>
                  </a:cubicBezTo>
                  <a:close/>
                  <a:moveTo>
                    <a:pt x="599" y="664"/>
                  </a:moveTo>
                  <a:cubicBezTo>
                    <a:pt x="586" y="711"/>
                    <a:pt x="551" y="755"/>
                    <a:pt x="527" y="787"/>
                  </a:cubicBezTo>
                  <a:cubicBezTo>
                    <a:pt x="527" y="787"/>
                    <a:pt x="513" y="797"/>
                    <a:pt x="524" y="799"/>
                  </a:cubicBezTo>
                  <a:cubicBezTo>
                    <a:pt x="601" y="782"/>
                    <a:pt x="667" y="734"/>
                    <a:pt x="710" y="685"/>
                  </a:cubicBezTo>
                  <a:cubicBezTo>
                    <a:pt x="716" y="679"/>
                    <a:pt x="734" y="667"/>
                    <a:pt x="722" y="664"/>
                  </a:cubicBezTo>
                  <a:cubicBezTo>
                    <a:pt x="681" y="664"/>
                    <a:pt x="640" y="664"/>
                    <a:pt x="599" y="664"/>
                  </a:cubicBezTo>
                  <a:close/>
                </a:path>
              </a:pathLst>
            </a:custGeom>
            <a:solidFill>
              <a:srgbClr val="139A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C232024-59EE-4075-8D5C-5B174A40DF1D}"/>
              </a:ext>
            </a:extLst>
          </p:cNvPr>
          <p:cNvGrpSpPr/>
          <p:nvPr/>
        </p:nvGrpSpPr>
        <p:grpSpPr>
          <a:xfrm>
            <a:off x="2119648" y="2185191"/>
            <a:ext cx="1344618" cy="3116017"/>
            <a:chOff x="2174852" y="2185191"/>
            <a:chExt cx="1344618" cy="3116017"/>
          </a:xfrm>
        </p:grpSpPr>
        <p:sp>
          <p:nvSpPr>
            <p:cNvPr id="24" name="Ellipse 23"/>
            <p:cNvSpPr/>
            <p:nvPr/>
          </p:nvSpPr>
          <p:spPr>
            <a:xfrm>
              <a:off x="217485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Textfeld 35"/>
            <p:cNvSpPr txBox="1">
              <a:spLocks/>
            </p:cNvSpPr>
            <p:nvPr/>
          </p:nvSpPr>
          <p:spPr>
            <a:xfrm>
              <a:off x="2287435" y="3731548"/>
              <a:ext cx="1119464" cy="15696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8BEC6"/>
                  </a:solidFill>
                  <a:latin typeface="+mj-lt"/>
                </a:rPr>
                <a:t>+31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percentage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points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</a:t>
              </a:r>
              <a:b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7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years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2409967" y="2458641"/>
              <a:ext cx="874388" cy="797718"/>
              <a:chOff x="4948237" y="573088"/>
              <a:chExt cx="3132138" cy="2857500"/>
            </a:xfrm>
            <a:solidFill>
              <a:srgbClr val="18BEC6"/>
            </a:solidFill>
          </p:grpSpPr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948237" y="573088"/>
                <a:ext cx="3132138" cy="2032000"/>
              </a:xfrm>
              <a:custGeom>
                <a:avLst/>
                <a:gdLst>
                  <a:gd name="T0" fmla="*/ 739 w 835"/>
                  <a:gd name="T1" fmla="*/ 175 h 542"/>
                  <a:gd name="T2" fmla="*/ 679 w 835"/>
                  <a:gd name="T3" fmla="*/ 250 h 542"/>
                  <a:gd name="T4" fmla="*/ 136 w 835"/>
                  <a:gd name="T5" fmla="*/ 535 h 542"/>
                  <a:gd name="T6" fmla="*/ 16 w 835"/>
                  <a:gd name="T7" fmla="*/ 523 h 542"/>
                  <a:gd name="T8" fmla="*/ 16 w 835"/>
                  <a:gd name="T9" fmla="*/ 463 h 542"/>
                  <a:gd name="T10" fmla="*/ 109 w 835"/>
                  <a:gd name="T11" fmla="*/ 448 h 542"/>
                  <a:gd name="T12" fmla="*/ 661 w 835"/>
                  <a:gd name="T13" fmla="*/ 124 h 542"/>
                  <a:gd name="T14" fmla="*/ 589 w 835"/>
                  <a:gd name="T15" fmla="*/ 73 h 542"/>
                  <a:gd name="T16" fmla="*/ 742 w 835"/>
                  <a:gd name="T17" fmla="*/ 16 h 542"/>
                  <a:gd name="T18" fmla="*/ 823 w 835"/>
                  <a:gd name="T19" fmla="*/ 154 h 542"/>
                  <a:gd name="T20" fmla="*/ 787 w 835"/>
                  <a:gd name="T21" fmla="*/ 229 h 542"/>
                  <a:gd name="T22" fmla="*/ 739 w 835"/>
                  <a:gd name="T23" fmla="*/ 175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5" h="542">
                    <a:moveTo>
                      <a:pt x="739" y="175"/>
                    </a:moveTo>
                    <a:cubicBezTo>
                      <a:pt x="714" y="194"/>
                      <a:pt x="701" y="226"/>
                      <a:pt x="679" y="250"/>
                    </a:cubicBezTo>
                    <a:cubicBezTo>
                      <a:pt x="556" y="390"/>
                      <a:pt x="380" y="510"/>
                      <a:pt x="136" y="535"/>
                    </a:cubicBezTo>
                    <a:cubicBezTo>
                      <a:pt x="92" y="540"/>
                      <a:pt x="32" y="542"/>
                      <a:pt x="16" y="523"/>
                    </a:cubicBezTo>
                    <a:cubicBezTo>
                      <a:pt x="0" y="504"/>
                      <a:pt x="5" y="476"/>
                      <a:pt x="16" y="463"/>
                    </a:cubicBezTo>
                    <a:cubicBezTo>
                      <a:pt x="30" y="446"/>
                      <a:pt x="72" y="450"/>
                      <a:pt x="109" y="448"/>
                    </a:cubicBezTo>
                    <a:cubicBezTo>
                      <a:pt x="360" y="434"/>
                      <a:pt x="551" y="288"/>
                      <a:pt x="661" y="124"/>
                    </a:cubicBezTo>
                    <a:cubicBezTo>
                      <a:pt x="604" y="139"/>
                      <a:pt x="581" y="107"/>
                      <a:pt x="589" y="73"/>
                    </a:cubicBezTo>
                    <a:cubicBezTo>
                      <a:pt x="599" y="31"/>
                      <a:pt x="689" y="28"/>
                      <a:pt x="742" y="16"/>
                    </a:cubicBezTo>
                    <a:cubicBezTo>
                      <a:pt x="813" y="0"/>
                      <a:pt x="813" y="98"/>
                      <a:pt x="823" y="154"/>
                    </a:cubicBezTo>
                    <a:cubicBezTo>
                      <a:pt x="829" y="186"/>
                      <a:pt x="835" y="229"/>
                      <a:pt x="787" y="229"/>
                    </a:cubicBezTo>
                    <a:cubicBezTo>
                      <a:pt x="757" y="229"/>
                      <a:pt x="744" y="206"/>
                      <a:pt x="739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7326313" y="1784350"/>
                <a:ext cx="574675" cy="1646238"/>
              </a:xfrm>
              <a:custGeom>
                <a:avLst/>
                <a:gdLst>
                  <a:gd name="T0" fmla="*/ 132 w 153"/>
                  <a:gd name="T1" fmla="*/ 431 h 439"/>
                  <a:gd name="T2" fmla="*/ 15 w 153"/>
                  <a:gd name="T3" fmla="*/ 428 h 439"/>
                  <a:gd name="T4" fmla="*/ 6 w 153"/>
                  <a:gd name="T5" fmla="*/ 332 h 439"/>
                  <a:gd name="T6" fmla="*/ 6 w 153"/>
                  <a:gd name="T7" fmla="*/ 227 h 439"/>
                  <a:gd name="T8" fmla="*/ 12 w 153"/>
                  <a:gd name="T9" fmla="*/ 26 h 439"/>
                  <a:gd name="T10" fmla="*/ 138 w 153"/>
                  <a:gd name="T11" fmla="*/ 23 h 439"/>
                  <a:gd name="T12" fmla="*/ 147 w 153"/>
                  <a:gd name="T13" fmla="*/ 122 h 439"/>
                  <a:gd name="T14" fmla="*/ 147 w 153"/>
                  <a:gd name="T15" fmla="*/ 338 h 439"/>
                  <a:gd name="T16" fmla="*/ 132 w 153"/>
                  <a:gd name="T17" fmla="*/ 4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439">
                    <a:moveTo>
                      <a:pt x="132" y="431"/>
                    </a:moveTo>
                    <a:cubicBezTo>
                      <a:pt x="100" y="435"/>
                      <a:pt x="42" y="439"/>
                      <a:pt x="15" y="428"/>
                    </a:cubicBezTo>
                    <a:cubicBezTo>
                      <a:pt x="0" y="401"/>
                      <a:pt x="6" y="366"/>
                      <a:pt x="6" y="332"/>
                    </a:cubicBezTo>
                    <a:cubicBezTo>
                      <a:pt x="6" y="298"/>
                      <a:pt x="6" y="262"/>
                      <a:pt x="6" y="227"/>
                    </a:cubicBezTo>
                    <a:cubicBezTo>
                      <a:pt x="6" y="157"/>
                      <a:pt x="1" y="85"/>
                      <a:pt x="12" y="26"/>
                    </a:cubicBezTo>
                    <a:cubicBezTo>
                      <a:pt x="40" y="14"/>
                      <a:pt x="115" y="0"/>
                      <a:pt x="138" y="23"/>
                    </a:cubicBezTo>
                    <a:cubicBezTo>
                      <a:pt x="153" y="38"/>
                      <a:pt x="147" y="88"/>
                      <a:pt x="147" y="122"/>
                    </a:cubicBezTo>
                    <a:cubicBezTo>
                      <a:pt x="147" y="197"/>
                      <a:pt x="147" y="266"/>
                      <a:pt x="147" y="338"/>
                    </a:cubicBezTo>
                    <a:cubicBezTo>
                      <a:pt x="147" y="376"/>
                      <a:pt x="153" y="413"/>
                      <a:pt x="132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561138" y="2368550"/>
                <a:ext cx="596900" cy="1057275"/>
              </a:xfrm>
              <a:custGeom>
                <a:avLst/>
                <a:gdLst>
                  <a:gd name="T0" fmla="*/ 147 w 159"/>
                  <a:gd name="T1" fmla="*/ 17 h 282"/>
                  <a:gd name="T2" fmla="*/ 153 w 159"/>
                  <a:gd name="T3" fmla="*/ 146 h 282"/>
                  <a:gd name="T4" fmla="*/ 144 w 159"/>
                  <a:gd name="T5" fmla="*/ 272 h 282"/>
                  <a:gd name="T6" fmla="*/ 21 w 159"/>
                  <a:gd name="T7" fmla="*/ 272 h 282"/>
                  <a:gd name="T8" fmla="*/ 12 w 159"/>
                  <a:gd name="T9" fmla="*/ 137 h 282"/>
                  <a:gd name="T10" fmla="*/ 39 w 159"/>
                  <a:gd name="T11" fmla="*/ 5 h 282"/>
                  <a:gd name="T12" fmla="*/ 147 w 159"/>
                  <a:gd name="T13" fmla="*/ 1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82">
                    <a:moveTo>
                      <a:pt x="147" y="17"/>
                    </a:moveTo>
                    <a:cubicBezTo>
                      <a:pt x="157" y="52"/>
                      <a:pt x="153" y="101"/>
                      <a:pt x="153" y="146"/>
                    </a:cubicBezTo>
                    <a:cubicBezTo>
                      <a:pt x="153" y="192"/>
                      <a:pt x="159" y="240"/>
                      <a:pt x="144" y="272"/>
                    </a:cubicBezTo>
                    <a:cubicBezTo>
                      <a:pt x="115" y="282"/>
                      <a:pt x="50" y="282"/>
                      <a:pt x="21" y="272"/>
                    </a:cubicBezTo>
                    <a:cubicBezTo>
                      <a:pt x="7" y="243"/>
                      <a:pt x="12" y="192"/>
                      <a:pt x="12" y="137"/>
                    </a:cubicBezTo>
                    <a:cubicBezTo>
                      <a:pt x="12" y="92"/>
                      <a:pt x="0" y="12"/>
                      <a:pt x="39" y="5"/>
                    </a:cubicBezTo>
                    <a:cubicBezTo>
                      <a:pt x="67" y="0"/>
                      <a:pt x="127" y="2"/>
                      <a:pt x="14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5853113" y="2668588"/>
                <a:ext cx="561975" cy="757238"/>
              </a:xfrm>
              <a:custGeom>
                <a:avLst/>
                <a:gdLst>
                  <a:gd name="T0" fmla="*/ 135 w 150"/>
                  <a:gd name="T1" fmla="*/ 9 h 202"/>
                  <a:gd name="T2" fmla="*/ 144 w 150"/>
                  <a:gd name="T3" fmla="*/ 102 h 202"/>
                  <a:gd name="T4" fmla="*/ 135 w 150"/>
                  <a:gd name="T5" fmla="*/ 192 h 202"/>
                  <a:gd name="T6" fmla="*/ 15 w 150"/>
                  <a:gd name="T7" fmla="*/ 192 h 202"/>
                  <a:gd name="T8" fmla="*/ 6 w 150"/>
                  <a:gd name="T9" fmla="*/ 99 h 202"/>
                  <a:gd name="T10" fmla="*/ 15 w 150"/>
                  <a:gd name="T11" fmla="*/ 9 h 202"/>
                  <a:gd name="T12" fmla="*/ 135 w 150"/>
                  <a:gd name="T13" fmla="*/ 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02">
                    <a:moveTo>
                      <a:pt x="135" y="9"/>
                    </a:moveTo>
                    <a:cubicBezTo>
                      <a:pt x="149" y="29"/>
                      <a:pt x="144" y="68"/>
                      <a:pt x="144" y="102"/>
                    </a:cubicBezTo>
                    <a:cubicBezTo>
                      <a:pt x="144" y="135"/>
                      <a:pt x="150" y="173"/>
                      <a:pt x="135" y="192"/>
                    </a:cubicBezTo>
                    <a:cubicBezTo>
                      <a:pt x="107" y="202"/>
                      <a:pt x="43" y="202"/>
                      <a:pt x="15" y="192"/>
                    </a:cubicBezTo>
                    <a:cubicBezTo>
                      <a:pt x="0" y="173"/>
                      <a:pt x="6" y="133"/>
                      <a:pt x="6" y="99"/>
                    </a:cubicBezTo>
                    <a:cubicBezTo>
                      <a:pt x="6" y="66"/>
                      <a:pt x="1" y="28"/>
                      <a:pt x="15" y="9"/>
                    </a:cubicBezTo>
                    <a:cubicBezTo>
                      <a:pt x="44" y="0"/>
                      <a:pt x="106" y="0"/>
                      <a:pt x="13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5102225" y="2800350"/>
                <a:ext cx="577850" cy="630238"/>
              </a:xfrm>
              <a:custGeom>
                <a:avLst/>
                <a:gdLst>
                  <a:gd name="T0" fmla="*/ 140 w 154"/>
                  <a:gd name="T1" fmla="*/ 10 h 168"/>
                  <a:gd name="T2" fmla="*/ 140 w 154"/>
                  <a:gd name="T3" fmla="*/ 157 h 168"/>
                  <a:gd name="T4" fmla="*/ 20 w 154"/>
                  <a:gd name="T5" fmla="*/ 160 h 168"/>
                  <a:gd name="T6" fmla="*/ 17 w 154"/>
                  <a:gd name="T7" fmla="*/ 10 h 168"/>
                  <a:gd name="T8" fmla="*/ 140 w 154"/>
                  <a:gd name="T9" fmla="*/ 1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68">
                    <a:moveTo>
                      <a:pt x="140" y="10"/>
                    </a:moveTo>
                    <a:cubicBezTo>
                      <a:pt x="154" y="44"/>
                      <a:pt x="154" y="123"/>
                      <a:pt x="140" y="157"/>
                    </a:cubicBezTo>
                    <a:cubicBezTo>
                      <a:pt x="111" y="168"/>
                      <a:pt x="53" y="164"/>
                      <a:pt x="20" y="160"/>
                    </a:cubicBezTo>
                    <a:cubicBezTo>
                      <a:pt x="0" y="131"/>
                      <a:pt x="3" y="43"/>
                      <a:pt x="17" y="10"/>
                    </a:cubicBezTo>
                    <a:cubicBezTo>
                      <a:pt x="46" y="0"/>
                      <a:pt x="111" y="1"/>
                      <a:pt x="14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51AE8F5-535F-4B23-85A7-D4D6063E701A}"/>
              </a:ext>
            </a:extLst>
          </p:cNvPr>
          <p:cNvGrpSpPr/>
          <p:nvPr/>
        </p:nvGrpSpPr>
        <p:grpSpPr>
          <a:xfrm>
            <a:off x="6927664" y="2185191"/>
            <a:ext cx="1554387" cy="2906148"/>
            <a:chOff x="10142315" y="2185191"/>
            <a:chExt cx="1554387" cy="2906148"/>
          </a:xfrm>
        </p:grpSpPr>
        <p:sp>
          <p:nvSpPr>
            <p:cNvPr id="33" name="Ellipse 32"/>
            <p:cNvSpPr/>
            <p:nvPr/>
          </p:nvSpPr>
          <p:spPr>
            <a:xfrm>
              <a:off x="10247199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Textfeld 39"/>
            <p:cNvSpPr txBox="1">
              <a:spLocks/>
            </p:cNvSpPr>
            <p:nvPr/>
          </p:nvSpPr>
          <p:spPr>
            <a:xfrm>
              <a:off x="10142315" y="3731548"/>
              <a:ext cx="1554387" cy="135979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93B58"/>
                  </a:solidFill>
                  <a:latin typeface="+mj-lt"/>
                </a:rPr>
                <a:t>67%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in-car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</a:t>
              </a:r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10537443" y="2536435"/>
              <a:ext cx="764131" cy="642131"/>
            </a:xfrm>
            <a:custGeom>
              <a:avLst/>
              <a:gdLst>
                <a:gd name="T0" fmla="*/ 719 w 846"/>
                <a:gd name="T1" fmla="*/ 203 h 711"/>
                <a:gd name="T2" fmla="*/ 818 w 846"/>
                <a:gd name="T3" fmla="*/ 197 h 711"/>
                <a:gd name="T4" fmla="*/ 764 w 846"/>
                <a:gd name="T5" fmla="*/ 299 h 711"/>
                <a:gd name="T6" fmla="*/ 800 w 846"/>
                <a:gd name="T7" fmla="*/ 587 h 711"/>
                <a:gd name="T8" fmla="*/ 779 w 846"/>
                <a:gd name="T9" fmla="*/ 689 h 711"/>
                <a:gd name="T10" fmla="*/ 677 w 846"/>
                <a:gd name="T11" fmla="*/ 689 h 711"/>
                <a:gd name="T12" fmla="*/ 656 w 846"/>
                <a:gd name="T13" fmla="*/ 605 h 711"/>
                <a:gd name="T14" fmla="*/ 179 w 846"/>
                <a:gd name="T15" fmla="*/ 605 h 711"/>
                <a:gd name="T16" fmla="*/ 155 w 846"/>
                <a:gd name="T17" fmla="*/ 689 h 711"/>
                <a:gd name="T18" fmla="*/ 35 w 846"/>
                <a:gd name="T19" fmla="*/ 668 h 711"/>
                <a:gd name="T20" fmla="*/ 32 w 846"/>
                <a:gd name="T21" fmla="*/ 569 h 711"/>
                <a:gd name="T22" fmla="*/ 68 w 846"/>
                <a:gd name="T23" fmla="*/ 302 h 711"/>
                <a:gd name="T24" fmla="*/ 11 w 846"/>
                <a:gd name="T25" fmla="*/ 281 h 711"/>
                <a:gd name="T26" fmla="*/ 11 w 846"/>
                <a:gd name="T27" fmla="*/ 200 h 711"/>
                <a:gd name="T28" fmla="*/ 110 w 846"/>
                <a:gd name="T29" fmla="*/ 203 h 711"/>
                <a:gd name="T30" fmla="*/ 191 w 846"/>
                <a:gd name="T31" fmla="*/ 50 h 711"/>
                <a:gd name="T32" fmla="*/ 356 w 846"/>
                <a:gd name="T33" fmla="*/ 8 h 711"/>
                <a:gd name="T34" fmla="*/ 635 w 846"/>
                <a:gd name="T35" fmla="*/ 44 h 711"/>
                <a:gd name="T36" fmla="*/ 719 w 846"/>
                <a:gd name="T37" fmla="*/ 203 h 711"/>
                <a:gd name="T38" fmla="*/ 614 w 846"/>
                <a:gd name="T39" fmla="*/ 176 h 711"/>
                <a:gd name="T40" fmla="*/ 578 w 846"/>
                <a:gd name="T41" fmla="*/ 113 h 711"/>
                <a:gd name="T42" fmla="*/ 470 w 846"/>
                <a:gd name="T43" fmla="*/ 95 h 711"/>
                <a:gd name="T44" fmla="*/ 353 w 846"/>
                <a:gd name="T45" fmla="*/ 95 h 711"/>
                <a:gd name="T46" fmla="*/ 254 w 846"/>
                <a:gd name="T47" fmla="*/ 113 h 711"/>
                <a:gd name="T48" fmla="*/ 218 w 846"/>
                <a:gd name="T49" fmla="*/ 176 h 711"/>
                <a:gd name="T50" fmla="*/ 188 w 846"/>
                <a:gd name="T51" fmla="*/ 248 h 711"/>
                <a:gd name="T52" fmla="*/ 644 w 846"/>
                <a:gd name="T53" fmla="*/ 245 h 711"/>
                <a:gd name="T54" fmla="*/ 614 w 846"/>
                <a:gd name="T55" fmla="*/ 176 h 711"/>
                <a:gd name="T56" fmla="*/ 233 w 846"/>
                <a:gd name="T57" fmla="*/ 458 h 711"/>
                <a:gd name="T58" fmla="*/ 311 w 846"/>
                <a:gd name="T59" fmla="*/ 419 h 711"/>
                <a:gd name="T60" fmla="*/ 263 w 846"/>
                <a:gd name="T61" fmla="*/ 383 h 711"/>
                <a:gd name="T62" fmla="*/ 164 w 846"/>
                <a:gd name="T63" fmla="*/ 383 h 711"/>
                <a:gd name="T64" fmla="*/ 233 w 846"/>
                <a:gd name="T65" fmla="*/ 458 h 711"/>
                <a:gd name="T66" fmla="*/ 635 w 846"/>
                <a:gd name="T67" fmla="*/ 365 h 711"/>
                <a:gd name="T68" fmla="*/ 530 w 846"/>
                <a:gd name="T69" fmla="*/ 398 h 711"/>
                <a:gd name="T70" fmla="*/ 539 w 846"/>
                <a:gd name="T71" fmla="*/ 455 h 711"/>
                <a:gd name="T72" fmla="*/ 602 w 846"/>
                <a:gd name="T73" fmla="*/ 458 h 711"/>
                <a:gd name="T74" fmla="*/ 671 w 846"/>
                <a:gd name="T75" fmla="*/ 389 h 711"/>
                <a:gd name="T76" fmla="*/ 635 w 846"/>
                <a:gd name="T77" fmla="*/ 36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6" h="711">
                  <a:moveTo>
                    <a:pt x="719" y="203"/>
                  </a:moveTo>
                  <a:cubicBezTo>
                    <a:pt x="743" y="189"/>
                    <a:pt x="793" y="168"/>
                    <a:pt x="818" y="197"/>
                  </a:cubicBezTo>
                  <a:cubicBezTo>
                    <a:pt x="846" y="229"/>
                    <a:pt x="830" y="317"/>
                    <a:pt x="764" y="299"/>
                  </a:cubicBezTo>
                  <a:cubicBezTo>
                    <a:pt x="786" y="349"/>
                    <a:pt x="800" y="480"/>
                    <a:pt x="800" y="587"/>
                  </a:cubicBezTo>
                  <a:cubicBezTo>
                    <a:pt x="800" y="634"/>
                    <a:pt x="805" y="674"/>
                    <a:pt x="779" y="689"/>
                  </a:cubicBezTo>
                  <a:cubicBezTo>
                    <a:pt x="760" y="700"/>
                    <a:pt x="703" y="704"/>
                    <a:pt x="677" y="689"/>
                  </a:cubicBezTo>
                  <a:cubicBezTo>
                    <a:pt x="656" y="676"/>
                    <a:pt x="656" y="645"/>
                    <a:pt x="656" y="605"/>
                  </a:cubicBezTo>
                  <a:cubicBezTo>
                    <a:pt x="504" y="620"/>
                    <a:pt x="330" y="621"/>
                    <a:pt x="179" y="605"/>
                  </a:cubicBezTo>
                  <a:cubicBezTo>
                    <a:pt x="174" y="641"/>
                    <a:pt x="178" y="676"/>
                    <a:pt x="155" y="689"/>
                  </a:cubicBezTo>
                  <a:cubicBezTo>
                    <a:pt x="118" y="711"/>
                    <a:pt x="45" y="694"/>
                    <a:pt x="35" y="668"/>
                  </a:cubicBezTo>
                  <a:cubicBezTo>
                    <a:pt x="27" y="647"/>
                    <a:pt x="32" y="605"/>
                    <a:pt x="32" y="569"/>
                  </a:cubicBezTo>
                  <a:cubicBezTo>
                    <a:pt x="32" y="478"/>
                    <a:pt x="46" y="350"/>
                    <a:pt x="68" y="302"/>
                  </a:cubicBezTo>
                  <a:cubicBezTo>
                    <a:pt x="45" y="296"/>
                    <a:pt x="23" y="302"/>
                    <a:pt x="11" y="281"/>
                  </a:cubicBezTo>
                  <a:cubicBezTo>
                    <a:pt x="0" y="263"/>
                    <a:pt x="0" y="217"/>
                    <a:pt x="11" y="200"/>
                  </a:cubicBezTo>
                  <a:cubicBezTo>
                    <a:pt x="31" y="169"/>
                    <a:pt x="87" y="183"/>
                    <a:pt x="110" y="203"/>
                  </a:cubicBezTo>
                  <a:cubicBezTo>
                    <a:pt x="139" y="155"/>
                    <a:pt x="146" y="90"/>
                    <a:pt x="191" y="50"/>
                  </a:cubicBezTo>
                  <a:cubicBezTo>
                    <a:pt x="231" y="15"/>
                    <a:pt x="292" y="12"/>
                    <a:pt x="356" y="8"/>
                  </a:cubicBezTo>
                  <a:cubicBezTo>
                    <a:pt x="453" y="1"/>
                    <a:pt x="579" y="0"/>
                    <a:pt x="635" y="44"/>
                  </a:cubicBezTo>
                  <a:cubicBezTo>
                    <a:pt x="685" y="83"/>
                    <a:pt x="692" y="149"/>
                    <a:pt x="719" y="203"/>
                  </a:cubicBezTo>
                  <a:close/>
                  <a:moveTo>
                    <a:pt x="614" y="176"/>
                  </a:moveTo>
                  <a:cubicBezTo>
                    <a:pt x="606" y="158"/>
                    <a:pt x="596" y="126"/>
                    <a:pt x="578" y="113"/>
                  </a:cubicBezTo>
                  <a:cubicBezTo>
                    <a:pt x="557" y="99"/>
                    <a:pt x="505" y="97"/>
                    <a:pt x="470" y="95"/>
                  </a:cubicBezTo>
                  <a:cubicBezTo>
                    <a:pt x="430" y="93"/>
                    <a:pt x="385" y="93"/>
                    <a:pt x="353" y="95"/>
                  </a:cubicBezTo>
                  <a:cubicBezTo>
                    <a:pt x="322" y="97"/>
                    <a:pt x="273" y="100"/>
                    <a:pt x="254" y="113"/>
                  </a:cubicBezTo>
                  <a:cubicBezTo>
                    <a:pt x="236" y="126"/>
                    <a:pt x="226" y="158"/>
                    <a:pt x="218" y="176"/>
                  </a:cubicBezTo>
                  <a:cubicBezTo>
                    <a:pt x="207" y="202"/>
                    <a:pt x="200" y="225"/>
                    <a:pt x="188" y="248"/>
                  </a:cubicBezTo>
                  <a:cubicBezTo>
                    <a:pt x="334" y="260"/>
                    <a:pt x="503" y="266"/>
                    <a:pt x="644" y="245"/>
                  </a:cubicBezTo>
                  <a:cubicBezTo>
                    <a:pt x="632" y="224"/>
                    <a:pt x="626" y="202"/>
                    <a:pt x="614" y="176"/>
                  </a:cubicBezTo>
                  <a:close/>
                  <a:moveTo>
                    <a:pt x="233" y="458"/>
                  </a:moveTo>
                  <a:cubicBezTo>
                    <a:pt x="278" y="458"/>
                    <a:pt x="314" y="457"/>
                    <a:pt x="311" y="419"/>
                  </a:cubicBezTo>
                  <a:cubicBezTo>
                    <a:pt x="309" y="399"/>
                    <a:pt x="293" y="392"/>
                    <a:pt x="263" y="383"/>
                  </a:cubicBezTo>
                  <a:cubicBezTo>
                    <a:pt x="227" y="372"/>
                    <a:pt x="184" y="353"/>
                    <a:pt x="164" y="383"/>
                  </a:cubicBezTo>
                  <a:cubicBezTo>
                    <a:pt x="150" y="449"/>
                    <a:pt x="172" y="458"/>
                    <a:pt x="233" y="458"/>
                  </a:cubicBezTo>
                  <a:close/>
                  <a:moveTo>
                    <a:pt x="635" y="365"/>
                  </a:moveTo>
                  <a:cubicBezTo>
                    <a:pt x="610" y="363"/>
                    <a:pt x="535" y="392"/>
                    <a:pt x="530" y="398"/>
                  </a:cubicBezTo>
                  <a:cubicBezTo>
                    <a:pt x="517" y="416"/>
                    <a:pt x="524" y="447"/>
                    <a:pt x="539" y="455"/>
                  </a:cubicBezTo>
                  <a:cubicBezTo>
                    <a:pt x="551" y="461"/>
                    <a:pt x="586" y="458"/>
                    <a:pt x="602" y="458"/>
                  </a:cubicBezTo>
                  <a:cubicBezTo>
                    <a:pt x="658" y="458"/>
                    <a:pt x="679" y="451"/>
                    <a:pt x="671" y="389"/>
                  </a:cubicBezTo>
                  <a:cubicBezTo>
                    <a:pt x="662" y="378"/>
                    <a:pt x="654" y="367"/>
                    <a:pt x="635" y="365"/>
                  </a:cubicBezTo>
                  <a:close/>
                </a:path>
              </a:pathLst>
            </a:custGeom>
            <a:solidFill>
              <a:srgbClr val="E93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pic>
        <p:nvPicPr>
          <p:cNvPr id="63" name="Grafik 6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392230"/>
            <a:ext cx="518857" cy="475619"/>
          </a:xfrm>
          <a:prstGeom prst="rect">
            <a:avLst/>
          </a:prstGeom>
        </p:spPr>
      </p:pic>
      <p:sp>
        <p:nvSpPr>
          <p:cNvPr id="71" name="Titel 1"/>
          <p:cNvSpPr txBox="1">
            <a:spLocks/>
          </p:cNvSpPr>
          <p:nvPr/>
        </p:nvSpPr>
        <p:spPr>
          <a:xfrm>
            <a:off x="385267" y="1339157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 in </a:t>
            </a:r>
            <a:r>
              <a:rPr lang="de-CH" sz="3200" dirty="0" err="1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Switzerland</a:t>
            </a:r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sz="3200" dirty="0" err="1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goes</a:t>
            </a:r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digital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683B29-3612-4CF0-A5E5-EC1D222867E6}"/>
              </a:ext>
            </a:extLst>
          </p:cNvPr>
          <p:cNvGrpSpPr/>
          <p:nvPr/>
        </p:nvGrpSpPr>
        <p:grpSpPr>
          <a:xfrm>
            <a:off x="3574041" y="2185191"/>
            <a:ext cx="1554387" cy="2869796"/>
            <a:chOff x="5298908" y="2185191"/>
            <a:chExt cx="1554387" cy="2869796"/>
          </a:xfrm>
        </p:grpSpPr>
        <p:sp>
          <p:nvSpPr>
            <p:cNvPr id="27" name="Ellipse 26"/>
            <p:cNvSpPr/>
            <p:nvPr/>
          </p:nvSpPr>
          <p:spPr>
            <a:xfrm>
              <a:off x="540379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feld 40"/>
            <p:cNvSpPr txBox="1">
              <a:spLocks/>
            </p:cNvSpPr>
            <p:nvPr/>
          </p:nvSpPr>
          <p:spPr>
            <a:xfrm>
              <a:off x="529890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73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%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all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language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regions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6F32E3B-8566-4A35-9731-EBD6ACB3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52" y="2458641"/>
              <a:ext cx="1049125" cy="840737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E12784-6588-488F-ADC9-FE5A850A39AB}"/>
              </a:ext>
            </a:extLst>
          </p:cNvPr>
          <p:cNvGrpSpPr/>
          <p:nvPr/>
        </p:nvGrpSpPr>
        <p:grpSpPr>
          <a:xfrm>
            <a:off x="5208010" y="2185191"/>
            <a:ext cx="1640072" cy="2869796"/>
            <a:chOff x="6913378" y="2185191"/>
            <a:chExt cx="1640072" cy="2869796"/>
          </a:xfrm>
        </p:grpSpPr>
        <p:sp>
          <p:nvSpPr>
            <p:cNvPr id="30" name="Ellipse 29"/>
            <p:cNvSpPr/>
            <p:nvPr/>
          </p:nvSpPr>
          <p:spPr>
            <a:xfrm>
              <a:off x="701826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Textfeld 41"/>
            <p:cNvSpPr txBox="1">
              <a:spLocks/>
            </p:cNvSpPr>
            <p:nvPr/>
          </p:nvSpPr>
          <p:spPr>
            <a:xfrm>
              <a:off x="6913378" y="3731548"/>
              <a:ext cx="1640072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77</a:t>
              </a:r>
              <a:r>
                <a:rPr lang="de-CH" sz="5400" dirty="0">
                  <a:solidFill>
                    <a:srgbClr val="FFC000"/>
                  </a:solidFill>
                  <a:latin typeface="+mj-lt"/>
                </a:rPr>
                <a:t>%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every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group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04F5AB28-B662-41F4-A907-75CA61DC2875}"/>
                </a:ext>
              </a:extLst>
            </p:cNvPr>
            <p:cNvGrpSpPr/>
            <p:nvPr/>
          </p:nvGrpSpPr>
          <p:grpSpPr>
            <a:xfrm>
              <a:off x="7325157" y="2528453"/>
              <a:ext cx="720080" cy="680452"/>
              <a:chOff x="10978877" y="392945"/>
              <a:chExt cx="542696" cy="512830"/>
            </a:xfrm>
            <a:solidFill>
              <a:srgbClr val="FFC000"/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2B2030F6-C010-410A-8D6B-2A06989F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0133" y="400748"/>
                <a:ext cx="98476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5" y="105"/>
                      <a:pt x="94" y="82"/>
                      <a:pt x="83" y="69"/>
                    </a:cubicBezTo>
                    <a:cubicBezTo>
                      <a:pt x="75" y="83"/>
                      <a:pt x="62" y="92"/>
                      <a:pt x="62" y="114"/>
                    </a:cubicBezTo>
                    <a:cubicBezTo>
                      <a:pt x="0" y="103"/>
                      <a:pt x="63" y="28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4E37C466-97D0-4FE8-8120-E667C229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1795" y="400748"/>
                <a:ext cx="98745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6" y="105"/>
                      <a:pt x="94" y="82"/>
                      <a:pt x="83" y="69"/>
                    </a:cubicBezTo>
                    <a:cubicBezTo>
                      <a:pt x="74" y="82"/>
                      <a:pt x="63" y="93"/>
                      <a:pt x="62" y="114"/>
                    </a:cubicBezTo>
                    <a:cubicBezTo>
                      <a:pt x="0" y="103"/>
                      <a:pt x="63" y="27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93A2A1FF-0790-43D9-942A-0E214FD84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157" y="392945"/>
                <a:ext cx="85023" cy="80718"/>
              </a:xfrm>
              <a:custGeom>
                <a:avLst/>
                <a:gdLst>
                  <a:gd name="T0" fmla="*/ 83 w 134"/>
                  <a:gd name="T1" fmla="*/ 0 h 127"/>
                  <a:gd name="T2" fmla="*/ 131 w 134"/>
                  <a:gd name="T3" fmla="*/ 99 h 127"/>
                  <a:gd name="T4" fmla="*/ 104 w 134"/>
                  <a:gd name="T5" fmla="*/ 126 h 127"/>
                  <a:gd name="T6" fmla="*/ 86 w 134"/>
                  <a:gd name="T7" fmla="*/ 81 h 127"/>
                  <a:gd name="T8" fmla="*/ 62 w 134"/>
                  <a:gd name="T9" fmla="*/ 126 h 127"/>
                  <a:gd name="T10" fmla="*/ 83 w 134"/>
                  <a:gd name="T1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27">
                    <a:moveTo>
                      <a:pt x="83" y="0"/>
                    </a:moveTo>
                    <a:cubicBezTo>
                      <a:pt x="89" y="27"/>
                      <a:pt x="134" y="66"/>
                      <a:pt x="131" y="99"/>
                    </a:cubicBezTo>
                    <a:cubicBezTo>
                      <a:pt x="130" y="110"/>
                      <a:pt x="124" y="127"/>
                      <a:pt x="104" y="126"/>
                    </a:cubicBezTo>
                    <a:cubicBezTo>
                      <a:pt x="105" y="104"/>
                      <a:pt x="89" y="99"/>
                      <a:pt x="86" y="81"/>
                    </a:cubicBezTo>
                    <a:cubicBezTo>
                      <a:pt x="74" y="92"/>
                      <a:pt x="67" y="108"/>
                      <a:pt x="62" y="126"/>
                    </a:cubicBezTo>
                    <a:cubicBezTo>
                      <a:pt x="0" y="111"/>
                      <a:pt x="73" y="31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E73BA752-7254-4527-8649-4F591C65B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0850" y="486578"/>
                <a:ext cx="463323" cy="255339"/>
              </a:xfrm>
              <a:custGeom>
                <a:avLst/>
                <a:gdLst>
                  <a:gd name="T0" fmla="*/ 166 w 729"/>
                  <a:gd name="T1" fmla="*/ 0 h 402"/>
                  <a:gd name="T2" fmla="*/ 166 w 729"/>
                  <a:gd name="T3" fmla="*/ 135 h 402"/>
                  <a:gd name="T4" fmla="*/ 352 w 729"/>
                  <a:gd name="T5" fmla="*/ 138 h 402"/>
                  <a:gd name="T6" fmla="*/ 352 w 729"/>
                  <a:gd name="T7" fmla="*/ 0 h 402"/>
                  <a:gd name="T8" fmla="*/ 394 w 729"/>
                  <a:gd name="T9" fmla="*/ 0 h 402"/>
                  <a:gd name="T10" fmla="*/ 394 w 729"/>
                  <a:gd name="T11" fmla="*/ 138 h 402"/>
                  <a:gd name="T12" fmla="*/ 583 w 729"/>
                  <a:gd name="T13" fmla="*/ 138 h 402"/>
                  <a:gd name="T14" fmla="*/ 583 w 729"/>
                  <a:gd name="T15" fmla="*/ 0 h 402"/>
                  <a:gd name="T16" fmla="*/ 625 w 729"/>
                  <a:gd name="T17" fmla="*/ 0 h 402"/>
                  <a:gd name="T18" fmla="*/ 625 w 729"/>
                  <a:gd name="T19" fmla="*/ 138 h 402"/>
                  <a:gd name="T20" fmla="*/ 706 w 729"/>
                  <a:gd name="T21" fmla="*/ 150 h 402"/>
                  <a:gd name="T22" fmla="*/ 721 w 729"/>
                  <a:gd name="T23" fmla="*/ 267 h 402"/>
                  <a:gd name="T24" fmla="*/ 646 w 729"/>
                  <a:gd name="T25" fmla="*/ 342 h 402"/>
                  <a:gd name="T26" fmla="*/ 478 w 729"/>
                  <a:gd name="T27" fmla="*/ 246 h 402"/>
                  <a:gd name="T28" fmla="*/ 424 w 729"/>
                  <a:gd name="T29" fmla="*/ 297 h 402"/>
                  <a:gd name="T30" fmla="*/ 367 w 729"/>
                  <a:gd name="T31" fmla="*/ 342 h 402"/>
                  <a:gd name="T32" fmla="*/ 196 w 729"/>
                  <a:gd name="T33" fmla="*/ 246 h 402"/>
                  <a:gd name="T34" fmla="*/ 37 w 729"/>
                  <a:gd name="T35" fmla="*/ 315 h 402"/>
                  <a:gd name="T36" fmla="*/ 7 w 729"/>
                  <a:gd name="T37" fmla="*/ 270 h 402"/>
                  <a:gd name="T38" fmla="*/ 13 w 729"/>
                  <a:gd name="T39" fmla="*/ 159 h 402"/>
                  <a:gd name="T40" fmla="*/ 121 w 729"/>
                  <a:gd name="T41" fmla="*/ 138 h 402"/>
                  <a:gd name="T42" fmla="*/ 124 w 729"/>
                  <a:gd name="T43" fmla="*/ 0 h 402"/>
                  <a:gd name="T44" fmla="*/ 166 w 729"/>
                  <a:gd name="T4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9" h="402">
                    <a:moveTo>
                      <a:pt x="166" y="0"/>
                    </a:moveTo>
                    <a:cubicBezTo>
                      <a:pt x="166" y="45"/>
                      <a:pt x="166" y="90"/>
                      <a:pt x="166" y="135"/>
                    </a:cubicBezTo>
                    <a:cubicBezTo>
                      <a:pt x="222" y="142"/>
                      <a:pt x="291" y="136"/>
                      <a:pt x="352" y="138"/>
                    </a:cubicBezTo>
                    <a:cubicBezTo>
                      <a:pt x="352" y="92"/>
                      <a:pt x="352" y="46"/>
                      <a:pt x="352" y="0"/>
                    </a:cubicBezTo>
                    <a:cubicBezTo>
                      <a:pt x="366" y="0"/>
                      <a:pt x="380" y="0"/>
                      <a:pt x="394" y="0"/>
                    </a:cubicBezTo>
                    <a:cubicBezTo>
                      <a:pt x="394" y="46"/>
                      <a:pt x="394" y="92"/>
                      <a:pt x="394" y="138"/>
                    </a:cubicBezTo>
                    <a:cubicBezTo>
                      <a:pt x="457" y="138"/>
                      <a:pt x="520" y="138"/>
                      <a:pt x="583" y="138"/>
                    </a:cubicBezTo>
                    <a:cubicBezTo>
                      <a:pt x="583" y="92"/>
                      <a:pt x="583" y="46"/>
                      <a:pt x="583" y="0"/>
                    </a:cubicBezTo>
                    <a:cubicBezTo>
                      <a:pt x="597" y="0"/>
                      <a:pt x="611" y="0"/>
                      <a:pt x="625" y="0"/>
                    </a:cubicBezTo>
                    <a:cubicBezTo>
                      <a:pt x="625" y="46"/>
                      <a:pt x="625" y="92"/>
                      <a:pt x="625" y="138"/>
                    </a:cubicBezTo>
                    <a:cubicBezTo>
                      <a:pt x="661" y="140"/>
                      <a:pt x="686" y="133"/>
                      <a:pt x="706" y="150"/>
                    </a:cubicBezTo>
                    <a:cubicBezTo>
                      <a:pt x="727" y="168"/>
                      <a:pt x="729" y="231"/>
                      <a:pt x="721" y="267"/>
                    </a:cubicBezTo>
                    <a:cubicBezTo>
                      <a:pt x="716" y="292"/>
                      <a:pt x="673" y="341"/>
                      <a:pt x="646" y="342"/>
                    </a:cubicBezTo>
                    <a:cubicBezTo>
                      <a:pt x="576" y="345"/>
                      <a:pt x="577" y="214"/>
                      <a:pt x="478" y="246"/>
                    </a:cubicBezTo>
                    <a:cubicBezTo>
                      <a:pt x="454" y="254"/>
                      <a:pt x="441" y="275"/>
                      <a:pt x="424" y="297"/>
                    </a:cubicBezTo>
                    <a:cubicBezTo>
                      <a:pt x="408" y="319"/>
                      <a:pt x="391" y="341"/>
                      <a:pt x="367" y="342"/>
                    </a:cubicBezTo>
                    <a:cubicBezTo>
                      <a:pt x="299" y="345"/>
                      <a:pt x="293" y="214"/>
                      <a:pt x="196" y="246"/>
                    </a:cubicBezTo>
                    <a:cubicBezTo>
                      <a:pt x="136" y="266"/>
                      <a:pt x="111" y="402"/>
                      <a:pt x="37" y="315"/>
                    </a:cubicBezTo>
                    <a:cubicBezTo>
                      <a:pt x="28" y="304"/>
                      <a:pt x="10" y="283"/>
                      <a:pt x="7" y="270"/>
                    </a:cubicBezTo>
                    <a:cubicBezTo>
                      <a:pt x="0" y="241"/>
                      <a:pt x="2" y="178"/>
                      <a:pt x="13" y="159"/>
                    </a:cubicBezTo>
                    <a:cubicBezTo>
                      <a:pt x="33" y="126"/>
                      <a:pt x="75" y="143"/>
                      <a:pt x="121" y="138"/>
                    </a:cubicBezTo>
                    <a:cubicBezTo>
                      <a:pt x="128" y="98"/>
                      <a:pt x="122" y="45"/>
                      <a:pt x="124" y="0"/>
                    </a:cubicBezTo>
                    <a:cubicBezTo>
                      <a:pt x="138" y="0"/>
                      <a:pt x="152" y="0"/>
                      <a:pt x="1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E726C202-202C-4D80-907C-8A6F68E45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2734" y="648015"/>
                <a:ext cx="458749" cy="164396"/>
              </a:xfrm>
              <a:custGeom>
                <a:avLst/>
                <a:gdLst>
                  <a:gd name="T0" fmla="*/ 718 w 722"/>
                  <a:gd name="T1" fmla="*/ 76 h 259"/>
                  <a:gd name="T2" fmla="*/ 715 w 722"/>
                  <a:gd name="T3" fmla="*/ 259 h 259"/>
                  <a:gd name="T4" fmla="*/ 7 w 722"/>
                  <a:gd name="T5" fmla="*/ 259 h 259"/>
                  <a:gd name="T6" fmla="*/ 4 w 722"/>
                  <a:gd name="T7" fmla="*/ 79 h 259"/>
                  <a:gd name="T8" fmla="*/ 16 w 722"/>
                  <a:gd name="T9" fmla="*/ 85 h 259"/>
                  <a:gd name="T10" fmla="*/ 106 w 722"/>
                  <a:gd name="T11" fmla="*/ 115 h 259"/>
                  <a:gd name="T12" fmla="*/ 238 w 722"/>
                  <a:gd name="T13" fmla="*/ 19 h 259"/>
                  <a:gd name="T14" fmla="*/ 385 w 722"/>
                  <a:gd name="T15" fmla="*/ 115 h 259"/>
                  <a:gd name="T16" fmla="*/ 442 w 722"/>
                  <a:gd name="T17" fmla="*/ 64 h 259"/>
                  <a:gd name="T18" fmla="*/ 499 w 722"/>
                  <a:gd name="T19" fmla="*/ 16 h 259"/>
                  <a:gd name="T20" fmla="*/ 655 w 722"/>
                  <a:gd name="T21" fmla="*/ 118 h 259"/>
                  <a:gd name="T22" fmla="*/ 718 w 722"/>
                  <a:gd name="T23" fmla="*/ 76 h 259"/>
                  <a:gd name="T24" fmla="*/ 202 w 722"/>
                  <a:gd name="T25" fmla="*/ 142 h 259"/>
                  <a:gd name="T26" fmla="*/ 241 w 722"/>
                  <a:gd name="T27" fmla="*/ 124 h 259"/>
                  <a:gd name="T28" fmla="*/ 202 w 722"/>
                  <a:gd name="T29" fmla="*/ 142 h 259"/>
                  <a:gd name="T30" fmla="*/ 505 w 722"/>
                  <a:gd name="T31" fmla="*/ 154 h 259"/>
                  <a:gd name="T32" fmla="*/ 514 w 722"/>
                  <a:gd name="T33" fmla="*/ 118 h 259"/>
                  <a:gd name="T34" fmla="*/ 505 w 722"/>
                  <a:gd name="T35" fmla="*/ 154 h 259"/>
                  <a:gd name="T36" fmla="*/ 91 w 722"/>
                  <a:gd name="T37" fmla="*/ 217 h 259"/>
                  <a:gd name="T38" fmla="*/ 118 w 722"/>
                  <a:gd name="T39" fmla="*/ 184 h 259"/>
                  <a:gd name="T40" fmla="*/ 91 w 722"/>
                  <a:gd name="T41" fmla="*/ 217 h 259"/>
                  <a:gd name="T42" fmla="*/ 370 w 722"/>
                  <a:gd name="T43" fmla="*/ 178 h 259"/>
                  <a:gd name="T44" fmla="*/ 352 w 722"/>
                  <a:gd name="T45" fmla="*/ 181 h 259"/>
                  <a:gd name="T46" fmla="*/ 370 w 722"/>
                  <a:gd name="T47" fmla="*/ 178 h 259"/>
                  <a:gd name="T48" fmla="*/ 661 w 722"/>
                  <a:gd name="T49" fmla="*/ 196 h 259"/>
                  <a:gd name="T50" fmla="*/ 622 w 722"/>
                  <a:gd name="T51" fmla="*/ 208 h 259"/>
                  <a:gd name="T52" fmla="*/ 661 w 722"/>
                  <a:gd name="T53" fmla="*/ 1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2" h="259">
                    <a:moveTo>
                      <a:pt x="718" y="76"/>
                    </a:moveTo>
                    <a:cubicBezTo>
                      <a:pt x="716" y="136"/>
                      <a:pt x="722" y="204"/>
                      <a:pt x="715" y="259"/>
                    </a:cubicBezTo>
                    <a:cubicBezTo>
                      <a:pt x="479" y="259"/>
                      <a:pt x="243" y="259"/>
                      <a:pt x="7" y="259"/>
                    </a:cubicBezTo>
                    <a:cubicBezTo>
                      <a:pt x="0" y="205"/>
                      <a:pt x="6" y="138"/>
                      <a:pt x="4" y="79"/>
                    </a:cubicBezTo>
                    <a:cubicBezTo>
                      <a:pt x="8" y="67"/>
                      <a:pt x="16" y="85"/>
                      <a:pt x="16" y="85"/>
                    </a:cubicBezTo>
                    <a:cubicBezTo>
                      <a:pt x="34" y="104"/>
                      <a:pt x="61" y="128"/>
                      <a:pt x="106" y="115"/>
                    </a:cubicBezTo>
                    <a:cubicBezTo>
                      <a:pt x="159" y="100"/>
                      <a:pt x="176" y="0"/>
                      <a:pt x="238" y="19"/>
                    </a:cubicBezTo>
                    <a:cubicBezTo>
                      <a:pt x="284" y="33"/>
                      <a:pt x="294" y="141"/>
                      <a:pt x="385" y="115"/>
                    </a:cubicBezTo>
                    <a:cubicBezTo>
                      <a:pt x="408" y="109"/>
                      <a:pt x="428" y="84"/>
                      <a:pt x="442" y="64"/>
                    </a:cubicBezTo>
                    <a:cubicBezTo>
                      <a:pt x="460" y="39"/>
                      <a:pt x="473" y="17"/>
                      <a:pt x="499" y="16"/>
                    </a:cubicBezTo>
                    <a:cubicBezTo>
                      <a:pt x="561" y="15"/>
                      <a:pt x="563" y="131"/>
                      <a:pt x="655" y="118"/>
                    </a:cubicBezTo>
                    <a:cubicBezTo>
                      <a:pt x="684" y="114"/>
                      <a:pt x="698" y="89"/>
                      <a:pt x="718" y="76"/>
                    </a:cubicBezTo>
                    <a:close/>
                    <a:moveTo>
                      <a:pt x="202" y="142"/>
                    </a:moveTo>
                    <a:cubicBezTo>
                      <a:pt x="208" y="161"/>
                      <a:pt x="249" y="160"/>
                      <a:pt x="241" y="124"/>
                    </a:cubicBezTo>
                    <a:cubicBezTo>
                      <a:pt x="224" y="104"/>
                      <a:pt x="195" y="120"/>
                      <a:pt x="202" y="142"/>
                    </a:cubicBezTo>
                    <a:close/>
                    <a:moveTo>
                      <a:pt x="505" y="154"/>
                    </a:moveTo>
                    <a:cubicBezTo>
                      <a:pt x="518" y="151"/>
                      <a:pt x="524" y="133"/>
                      <a:pt x="514" y="118"/>
                    </a:cubicBezTo>
                    <a:cubicBezTo>
                      <a:pt x="469" y="100"/>
                      <a:pt x="472" y="161"/>
                      <a:pt x="505" y="154"/>
                    </a:cubicBezTo>
                    <a:close/>
                    <a:moveTo>
                      <a:pt x="91" y="217"/>
                    </a:moveTo>
                    <a:cubicBezTo>
                      <a:pt x="116" y="222"/>
                      <a:pt x="127" y="203"/>
                      <a:pt x="118" y="184"/>
                    </a:cubicBezTo>
                    <a:cubicBezTo>
                      <a:pt x="95" y="162"/>
                      <a:pt x="66" y="200"/>
                      <a:pt x="91" y="217"/>
                    </a:cubicBezTo>
                    <a:close/>
                    <a:moveTo>
                      <a:pt x="370" y="178"/>
                    </a:moveTo>
                    <a:cubicBezTo>
                      <a:pt x="365" y="180"/>
                      <a:pt x="352" y="174"/>
                      <a:pt x="352" y="181"/>
                    </a:cubicBezTo>
                    <a:cubicBezTo>
                      <a:pt x="306" y="222"/>
                      <a:pt x="414" y="229"/>
                      <a:pt x="370" y="178"/>
                    </a:cubicBezTo>
                    <a:close/>
                    <a:moveTo>
                      <a:pt x="661" y="196"/>
                    </a:moveTo>
                    <a:cubicBezTo>
                      <a:pt x="659" y="173"/>
                      <a:pt x="614" y="166"/>
                      <a:pt x="622" y="208"/>
                    </a:cubicBezTo>
                    <a:cubicBezTo>
                      <a:pt x="638" y="227"/>
                      <a:pt x="662" y="214"/>
                      <a:pt x="661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770EDC16-A57D-43B2-AB6D-89DC6730C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8877" y="827209"/>
                <a:ext cx="542696" cy="78566"/>
              </a:xfrm>
              <a:custGeom>
                <a:avLst/>
                <a:gdLst>
                  <a:gd name="T0" fmla="*/ 844 w 854"/>
                  <a:gd name="T1" fmla="*/ 16 h 124"/>
                  <a:gd name="T2" fmla="*/ 844 w 854"/>
                  <a:gd name="T3" fmla="*/ 109 h 124"/>
                  <a:gd name="T4" fmla="*/ 745 w 854"/>
                  <a:gd name="T5" fmla="*/ 118 h 124"/>
                  <a:gd name="T6" fmla="*/ 112 w 854"/>
                  <a:gd name="T7" fmla="*/ 118 h 124"/>
                  <a:gd name="T8" fmla="*/ 16 w 854"/>
                  <a:gd name="T9" fmla="*/ 109 h 124"/>
                  <a:gd name="T10" fmla="*/ 34 w 854"/>
                  <a:gd name="T11" fmla="*/ 7 h 124"/>
                  <a:gd name="T12" fmla="*/ 139 w 854"/>
                  <a:gd name="T13" fmla="*/ 7 h 124"/>
                  <a:gd name="T14" fmla="*/ 751 w 854"/>
                  <a:gd name="T15" fmla="*/ 7 h 124"/>
                  <a:gd name="T16" fmla="*/ 844 w 854"/>
                  <a:gd name="T17" fmla="*/ 1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4" h="124">
                    <a:moveTo>
                      <a:pt x="844" y="16"/>
                    </a:moveTo>
                    <a:cubicBezTo>
                      <a:pt x="854" y="36"/>
                      <a:pt x="854" y="89"/>
                      <a:pt x="844" y="109"/>
                    </a:cubicBezTo>
                    <a:cubicBezTo>
                      <a:pt x="815" y="124"/>
                      <a:pt x="778" y="118"/>
                      <a:pt x="745" y="118"/>
                    </a:cubicBezTo>
                    <a:cubicBezTo>
                      <a:pt x="540" y="118"/>
                      <a:pt x="322" y="118"/>
                      <a:pt x="112" y="118"/>
                    </a:cubicBezTo>
                    <a:cubicBezTo>
                      <a:pt x="80" y="118"/>
                      <a:pt x="45" y="124"/>
                      <a:pt x="16" y="109"/>
                    </a:cubicBezTo>
                    <a:cubicBezTo>
                      <a:pt x="6" y="79"/>
                      <a:pt x="0" y="16"/>
                      <a:pt x="34" y="7"/>
                    </a:cubicBezTo>
                    <a:cubicBezTo>
                      <a:pt x="60" y="0"/>
                      <a:pt x="105" y="7"/>
                      <a:pt x="139" y="7"/>
                    </a:cubicBezTo>
                    <a:cubicBezTo>
                      <a:pt x="340" y="7"/>
                      <a:pt x="549" y="7"/>
                      <a:pt x="751" y="7"/>
                    </a:cubicBezTo>
                    <a:cubicBezTo>
                      <a:pt x="783" y="7"/>
                      <a:pt x="817" y="1"/>
                      <a:pt x="84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277642-FEB8-4735-8619-85F93E251B01}"/>
              </a:ext>
            </a:extLst>
          </p:cNvPr>
          <p:cNvGrpSpPr/>
          <p:nvPr/>
        </p:nvGrpSpPr>
        <p:grpSpPr>
          <a:xfrm>
            <a:off x="10195604" y="2185191"/>
            <a:ext cx="1554387" cy="3116017"/>
            <a:chOff x="8527848" y="2185191"/>
            <a:chExt cx="1554387" cy="3116017"/>
          </a:xfrm>
        </p:grpSpPr>
        <p:sp>
          <p:nvSpPr>
            <p:cNvPr id="32" name="Ellipse 31"/>
            <p:cNvSpPr/>
            <p:nvPr/>
          </p:nvSpPr>
          <p:spPr>
            <a:xfrm>
              <a:off x="863273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Textfeld 38"/>
            <p:cNvSpPr txBox="1">
              <a:spLocks/>
            </p:cNvSpPr>
            <p:nvPr/>
          </p:nvSpPr>
          <p:spPr>
            <a:xfrm>
              <a:off x="8527848" y="3731548"/>
              <a:ext cx="1554387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75F0B"/>
                  </a:solidFill>
                  <a:latin typeface="+mj-lt"/>
                </a:rPr>
                <a:t>10%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the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population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still listen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only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FM Radio</a:t>
              </a: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677763C-7AD1-4E76-9F23-4083F044D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0000"/>
                      </a14:imgEffect>
                      <a14:imgEffect>
                        <a14:colorTemperature colorTemp="4156"/>
                      </a14:imgEffect>
                      <a14:imgEffect>
                        <a14:saturation sat="311000"/>
                      </a14:imgEffect>
                      <a14:imgEffect>
                        <a14:brightnessContrast bright="-35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80" y="2391828"/>
              <a:ext cx="973164" cy="950131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C89CEED-269A-4B5F-965C-F41B50F4E59A}"/>
              </a:ext>
            </a:extLst>
          </p:cNvPr>
          <p:cNvGrpSpPr/>
          <p:nvPr/>
        </p:nvGrpSpPr>
        <p:grpSpPr>
          <a:xfrm>
            <a:off x="8561633" y="2185191"/>
            <a:ext cx="1554387" cy="3116017"/>
            <a:chOff x="3684438" y="2185191"/>
            <a:chExt cx="1554387" cy="3116017"/>
          </a:xfrm>
        </p:grpSpPr>
        <p:sp>
          <p:nvSpPr>
            <p:cNvPr id="25" name="Ellipse 24"/>
            <p:cNvSpPr/>
            <p:nvPr/>
          </p:nvSpPr>
          <p:spPr>
            <a:xfrm>
              <a:off x="378932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/>
            <p:cNvSpPr txBox="1">
              <a:spLocks/>
            </p:cNvSpPr>
            <p:nvPr/>
          </p:nvSpPr>
          <p:spPr>
            <a:xfrm>
              <a:off x="3684438" y="3731548"/>
              <a:ext cx="1554387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68A042"/>
                  </a:solidFill>
                  <a:latin typeface="+mj-lt"/>
                </a:rPr>
                <a:t>41%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the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population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exclusively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3C5DF9E2-A1BE-4AAB-94AD-F48072A5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045" y="2584179"/>
              <a:ext cx="930453" cy="546641"/>
            </a:xfrm>
            <a:prstGeom prst="rect">
              <a:avLst/>
            </a:prstGeom>
          </p:spPr>
        </p:pic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19B7F327-DE7F-47E5-AF2B-47204958833B}"/>
              </a:ext>
            </a:extLst>
          </p:cNvPr>
          <p:cNvSpPr txBox="1"/>
          <p:nvPr/>
        </p:nvSpPr>
        <p:spPr>
          <a:xfrm>
            <a:off x="371475" y="6613882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</p:spTree>
    <p:extLst>
      <p:ext uri="{BB962C8B-B14F-4D97-AF65-F5344CB8AC3E}">
        <p14:creationId xmlns:p14="http://schemas.microsoft.com/office/powerpoint/2010/main" val="39805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Diagramm 108">
            <a:extLst>
              <a:ext uri="{FF2B5EF4-FFF2-40B4-BE49-F238E27FC236}">
                <a16:creationId xmlns:a16="http://schemas.microsoft.com/office/drawing/2014/main" id="{5A427200-C387-48B2-B864-EC8EDA7C0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3085"/>
              </p:ext>
            </p:extLst>
          </p:nvPr>
        </p:nvGraphicFramePr>
        <p:xfrm>
          <a:off x="301928" y="1076129"/>
          <a:ext cx="11431743" cy="472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kt 5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51" name="Objekt 5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>
            <a:extLst>
              <a:ext uri="{FF2B5EF4-FFF2-40B4-BE49-F238E27FC236}">
                <a16:creationId xmlns:a16="http://schemas.microsoft.com/office/drawing/2014/main" id="{6FAD4168-377D-4AA2-986A-5EA4625318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10994832" y="1628800"/>
            <a:ext cx="615977" cy="4153065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Switzerland listens to the radio digitally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/>
          <a:lstStyle/>
          <a:p>
            <a:r>
              <a:rPr lang="en-GB" b="0" dirty="0"/>
              <a:t>80% of all </a:t>
            </a:r>
            <a:r>
              <a:rPr lang="en-GB" sz="1800" b="0" dirty="0"/>
              <a:t>radio minutes listened to are via digital radio.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survey, n(2015/2)=2’453, n(2016/1)=2’526, n(2016/2)=2’531, n(2017/1)=2’504, n(2017/2)=2’519, n(2018/1)=2’673, n(2018/2)=2’761, n(2019/1)=2’740, n(2019/2)=2’800 , n(2020/1)=2’625, n(2020/2)=2’671, n(2021/1): 2’670, n(2021/2)=2’801, n(2022/1)=2’789, n(2022/2)=2’841, n(2023/1)=2’756), n(2023/2)=2’725</a:t>
            </a:r>
          </a:p>
        </p:txBody>
      </p:sp>
      <p:sp>
        <p:nvSpPr>
          <p:cNvPr id="8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volume (in per cent) by mode of reception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DIGIMIG - The research project on the digital migration of radio usage in Switzerland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D398633-2D85-4E82-9249-EC6DF353E604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164B605D-5A92-4943-9AAC-69C3DE499B3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E1724923-5078-4755-8892-38E41132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DE81E76B-2232-4EAF-9194-34EACB8A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6B49721C-E56E-44FD-B3D9-3FE66D3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1F63C970-5B50-404D-8927-93B376AF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CD1CF303-6FAB-48A5-B4B3-5326C3B71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7597C7-7298-401A-87F4-7CFCE75F9ADD}"/>
              </a:ext>
            </a:extLst>
          </p:cNvPr>
          <p:cNvGrpSpPr/>
          <p:nvPr/>
        </p:nvGrpSpPr>
        <p:grpSpPr>
          <a:xfrm>
            <a:off x="737184" y="2753084"/>
            <a:ext cx="169277" cy="1290278"/>
            <a:chOff x="1020269" y="2236934"/>
            <a:chExt cx="169277" cy="1290278"/>
          </a:xfrm>
        </p:grpSpPr>
        <p:sp>
          <p:nvSpPr>
            <p:cNvPr id="110" name="Inhaltsplatzhalter 5">
              <a:extLst>
                <a:ext uri="{FF2B5EF4-FFF2-40B4-BE49-F238E27FC236}">
                  <a16:creationId xmlns:a16="http://schemas.microsoft.com/office/drawing/2014/main" id="{881D7539-9DA6-4B03-A43F-03C97359324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2435580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GB" sz="1100" dirty="0">
                  <a:solidFill>
                    <a:schemeClr val="bg1"/>
                  </a:solidFill>
                </a:rPr>
                <a:t>Digital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1" name="Inhaltsplatzhalter 5">
              <a:extLst>
                <a:ext uri="{FF2B5EF4-FFF2-40B4-BE49-F238E27FC236}">
                  <a16:creationId xmlns:a16="http://schemas.microsoft.com/office/drawing/2014/main" id="{A793C078-BE32-48B6-9114-1B9459522DC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3159289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GB" sz="1100" dirty="0">
                  <a:solidFill>
                    <a:schemeClr val="bg1"/>
                  </a:solidFill>
                </a:rPr>
                <a:t>Analogue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7" name="Grafik 146">
            <a:extLst>
              <a:ext uri="{FF2B5EF4-FFF2-40B4-BE49-F238E27FC236}">
                <a16:creationId xmlns:a16="http://schemas.microsoft.com/office/drawing/2014/main" id="{1B48F7EB-4888-468A-8FF7-B7D8834CD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6"/>
          <a:stretch/>
        </p:blipFill>
        <p:spPr>
          <a:xfrm>
            <a:off x="551384" y="4668455"/>
            <a:ext cx="488734" cy="34472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6D8F47CD-05FA-4858-9F71-536550910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 b="28082"/>
          <a:stretch/>
        </p:blipFill>
        <p:spPr>
          <a:xfrm>
            <a:off x="572107" y="1860751"/>
            <a:ext cx="445670" cy="272661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F24F302B-6CE6-4E82-A4C8-DE07B62412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01" y="2180666"/>
            <a:ext cx="304503" cy="17853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9AC3EAB-3974-403C-B710-BCFFAAAD49BE}"/>
              </a:ext>
            </a:extLst>
          </p:cNvPr>
          <p:cNvSpPr txBox="1"/>
          <p:nvPr/>
        </p:nvSpPr>
        <p:spPr>
          <a:xfrm>
            <a:off x="11492846" y="4598196"/>
            <a:ext cx="481649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rgbClr val="F2B800"/>
                </a:solidFill>
              </a:rPr>
              <a:t>± 1.5</a:t>
            </a: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FF9E4E92-5744-4463-956C-9166730E418A}"/>
              </a:ext>
            </a:extLst>
          </p:cNvPr>
          <p:cNvCxnSpPr>
            <a:cxnSpLocks/>
          </p:cNvCxnSpPr>
          <p:nvPr/>
        </p:nvCxnSpPr>
        <p:spPr>
          <a:xfrm rot="5400000">
            <a:off x="10961519" y="5391731"/>
            <a:ext cx="1326275" cy="148349"/>
          </a:xfrm>
          <a:prstGeom prst="bentConnector2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7546DA7-0401-4434-191C-F08BC5023E4C}"/>
              </a:ext>
            </a:extLst>
          </p:cNvPr>
          <p:cNvSpPr txBox="1"/>
          <p:nvPr/>
        </p:nvSpPr>
        <p:spPr>
          <a:xfrm>
            <a:off x="6168009" y="5930050"/>
            <a:ext cx="5382472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>
              <a:defRPr sz="1100">
                <a:solidFill>
                  <a:schemeClr val="accent4">
                    <a:lumMod val="50000"/>
                  </a:schemeClr>
                </a:solidFill>
                <a:latin typeface="SRG SSR Type Light" panose="020B0504030602030204" pitchFamily="34" charset="0"/>
              </a:defRPr>
            </a:lvl1pPr>
          </a:lstStyle>
          <a:p>
            <a:pPr algn="ctr"/>
            <a:r>
              <a:rPr lang="en-GB" sz="800" dirty="0">
                <a:latin typeface="+mj-lt"/>
              </a:rPr>
              <a:t>Example: the maximum sampling error of ± 1.5 percentage points (pp) at a confidence level of 95% means that the proportion of analogue radio usage would fall between 18.5% and 21.5% in 95% of cases if the survey were repeated.</a:t>
            </a:r>
          </a:p>
        </p:txBody>
      </p:sp>
    </p:spTree>
    <p:extLst>
      <p:ext uri="{BB962C8B-B14F-4D97-AF65-F5344CB8AC3E}">
        <p14:creationId xmlns:p14="http://schemas.microsoft.com/office/powerpoint/2010/main" val="2506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3643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Rechteck 253" hidden="1">
            <a:extLst>
              <a:ext uri="{FF2B5EF4-FFF2-40B4-BE49-F238E27FC236}">
                <a16:creationId xmlns:a16="http://schemas.microsoft.com/office/drawing/2014/main" id="{8F46CEF3-742D-4794-A2B8-494B4DD08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1011825"/>
            <a:ext cx="11399365" cy="235449"/>
          </a:xfrm>
        </p:spPr>
        <p:txBody>
          <a:bodyPr/>
          <a:lstStyle/>
          <a:p>
            <a:r>
              <a:rPr lang="en-GB" sz="1700" b="0" dirty="0"/>
              <a:t>41 out of every 100 minutes of radio listened to are via DAB+, 39% via internet and 20% via FM radio.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volume (in per cent) by mode of reception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DIGIMIG - The research project on the digital migration of radio use in Switzerland</a:t>
            </a:r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Ellipse 255">
            <a:extLst>
              <a:ext uri="{FF2B5EF4-FFF2-40B4-BE49-F238E27FC236}">
                <a16:creationId xmlns:a16="http://schemas.microsoft.com/office/drawing/2014/main" id="{20BFAF40-409C-4215-90E1-3A3568E2370C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D0417175-017E-4DC2-BDE8-AFE68B6CEC7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7F525762-6709-49E5-9D16-FFFD339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D49502BC-1B9C-4A69-A748-41D2E91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8792F76C-0887-4AA9-9F2C-F0396241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10">
              <a:extLst>
                <a:ext uri="{FF2B5EF4-FFF2-40B4-BE49-F238E27FC236}">
                  <a16:creationId xmlns:a16="http://schemas.microsoft.com/office/drawing/2014/main" id="{C8316912-7209-4AEB-93E6-1D95BA40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3D9A6B0B-6347-47F3-B2BB-B78056B5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4" name="Textfeld 263">
            <a:extLst>
              <a:ext uri="{FF2B5EF4-FFF2-40B4-BE49-F238E27FC236}">
                <a16:creationId xmlns:a16="http://schemas.microsoft.com/office/drawing/2014/main" id="{3D4BFE41-FB44-47DA-A0FC-68E70596E930}"/>
              </a:ext>
            </a:extLst>
          </p:cNvPr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survey, n(2015/2)=2’453, n(2016/1)=2’526, n(2016/2)=2’531, n(2017/1)=2’504, n(2017/2)=2’519, n(2018/1)=2’673, n(2018/2)=2’761, n(2019/1)=2’740, n(2019/2)=2’800 , n(2020/1)=2’625, n(2020/2)=2’671,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n(2021/1): 2’670,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n(2021/2)=2’801, n(2022/1)=2’789, n(2022/2)=2’841, n(2023/1)=2’756), n(2023/2)=2’725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0A344A0-71CE-4772-8E0D-4785B5D7379B}"/>
              </a:ext>
            </a:extLst>
          </p:cNvPr>
          <p:cNvGrpSpPr/>
          <p:nvPr/>
        </p:nvGrpSpPr>
        <p:grpSpPr>
          <a:xfrm>
            <a:off x="371475" y="1660997"/>
            <a:ext cx="11327356" cy="4272403"/>
            <a:chOff x="371475" y="1486552"/>
            <a:chExt cx="11327356" cy="4272403"/>
          </a:xfrm>
        </p:grpSpPr>
        <p:graphicFrame>
          <p:nvGraphicFramePr>
            <p:cNvPr id="6" name="Diagramm 5"/>
            <p:cNvGraphicFramePr/>
            <p:nvPr>
              <p:extLst>
                <p:ext uri="{D42A27DB-BD31-4B8C-83A1-F6EECF244321}">
                  <p14:modId xmlns:p14="http://schemas.microsoft.com/office/powerpoint/2010/main" val="1635924401"/>
                </p:ext>
              </p:extLst>
            </p:nvPr>
          </p:nvGraphicFramePr>
          <p:xfrm>
            <a:off x="371475" y="1628705"/>
            <a:ext cx="11327356" cy="40785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8" name="Rechteck 67"/>
            <p:cNvSpPr>
              <a:spLocks/>
            </p:cNvSpPr>
            <p:nvPr/>
          </p:nvSpPr>
          <p:spPr>
            <a:xfrm>
              <a:off x="10929335" y="1486552"/>
              <a:ext cx="632188" cy="4272403"/>
            </a:xfrm>
            <a:prstGeom prst="rect">
              <a:avLst/>
            </a:prstGeom>
            <a:noFill/>
            <a:ln w="19050">
              <a:solidFill>
                <a:srgbClr val="DA1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334F3E27-1FF3-47FF-B213-7DD460A7FCBD}"/>
                </a:ext>
              </a:extLst>
            </p:cNvPr>
            <p:cNvGrpSpPr/>
            <p:nvPr/>
          </p:nvGrpSpPr>
          <p:grpSpPr>
            <a:xfrm>
              <a:off x="654121" y="1814183"/>
              <a:ext cx="401319" cy="3150417"/>
              <a:chOff x="651835" y="1541047"/>
              <a:chExt cx="456831" cy="3586188"/>
            </a:xfrm>
          </p:grpSpPr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13CCE4FD-1E9D-447B-9715-AE9D806F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5" y="4681218"/>
                <a:ext cx="456831" cy="446017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4EC0E19C-5615-434C-8291-8CF98B825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267"/>
              <a:stretch/>
            </p:blipFill>
            <p:spPr>
              <a:xfrm>
                <a:off x="698811" y="1541047"/>
                <a:ext cx="388844" cy="330785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E0B5B4B4-541A-48AE-88B0-A7427457F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5074" y="3038186"/>
                <a:ext cx="351612" cy="20616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ECD14A64-4E9D-4DB3-8C16-0A9C032CD7DF}"/>
              </a:ext>
            </a:extLst>
          </p:cNvPr>
          <p:cNvGrpSpPr/>
          <p:nvPr/>
        </p:nvGrpSpPr>
        <p:grpSpPr>
          <a:xfrm>
            <a:off x="175813" y="1932457"/>
            <a:ext cx="381634" cy="4000943"/>
            <a:chOff x="258932" y="2023542"/>
            <a:chExt cx="381634" cy="4000943"/>
          </a:xfrm>
        </p:grpSpPr>
        <p:sp>
          <p:nvSpPr>
            <p:cNvPr id="255" name="Textfeld 254">
              <a:extLst>
                <a:ext uri="{FF2B5EF4-FFF2-40B4-BE49-F238E27FC236}">
                  <a16:creationId xmlns:a16="http://schemas.microsoft.com/office/drawing/2014/main" id="{6E13073B-6F83-4487-8970-DA35AD66F581}"/>
                </a:ext>
              </a:extLst>
            </p:cNvPr>
            <p:cNvSpPr txBox="1"/>
            <p:nvPr/>
          </p:nvSpPr>
          <p:spPr>
            <a:xfrm rot="16200000">
              <a:off x="-1351171" y="4065238"/>
              <a:ext cx="3619310" cy="2991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GB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 use via TV 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(6% of total use) </a:t>
              </a:r>
              <a:b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 assigned to the internet / Digital category.</a:t>
              </a:r>
            </a:p>
          </p:txBody>
        </p:sp>
        <p:pic>
          <p:nvPicPr>
            <p:cNvPr id="263" name="Grafik 262" descr="Fernseher">
              <a:extLst>
                <a:ext uri="{FF2B5EF4-FFF2-40B4-BE49-F238E27FC236}">
                  <a16:creationId xmlns:a16="http://schemas.microsoft.com/office/drawing/2014/main" id="{6AA832BE-7222-4EF7-B80B-90E5ECCEB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8932" y="2023542"/>
              <a:ext cx="381634" cy="381634"/>
            </a:xfrm>
            <a:prstGeom prst="rect">
              <a:avLst/>
            </a:prstGeom>
          </p:spPr>
        </p:pic>
      </p:grpSp>
      <p:sp>
        <p:nvSpPr>
          <p:cNvPr id="265" name="Titel 8">
            <a:extLst>
              <a:ext uri="{FF2B5EF4-FFF2-40B4-BE49-F238E27FC236}">
                <a16:creationId xmlns:a16="http://schemas.microsoft.com/office/drawing/2014/main" id="{26DFA856-91DE-42B4-B48B-3E8FBA8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Stabilisation of usage share by mode of reception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2892B3-26BE-47FD-BBD8-C86DD3086D0E}"/>
              </a:ext>
            </a:extLst>
          </p:cNvPr>
          <p:cNvSpPr txBox="1"/>
          <p:nvPr/>
        </p:nvSpPr>
        <p:spPr>
          <a:xfrm>
            <a:off x="11496600" y="4746680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en-GB" sz="1000" b="0" dirty="0">
                <a:latin typeface="+mn-lt"/>
              </a:rPr>
              <a:t>±  1.5 Pp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12C9F19-E129-4725-B954-31B149DB0E8A}"/>
              </a:ext>
            </a:extLst>
          </p:cNvPr>
          <p:cNvSpPr txBox="1"/>
          <p:nvPr/>
        </p:nvSpPr>
        <p:spPr>
          <a:xfrm>
            <a:off x="11497378" y="3696178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en-GB" sz="1000" b="0" dirty="0"/>
              <a:t>± 1.8</a:t>
            </a:r>
            <a:r>
              <a:rPr lang="en-GB" sz="1000" b="0" dirty="0">
                <a:latin typeface="+mn-lt"/>
              </a:rPr>
              <a:t> Pp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4DC6C7-4886-4373-914F-5672D5DAC368}"/>
              </a:ext>
            </a:extLst>
          </p:cNvPr>
          <p:cNvSpPr txBox="1"/>
          <p:nvPr/>
        </p:nvSpPr>
        <p:spPr>
          <a:xfrm>
            <a:off x="11497378" y="2448409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en-GB" b="0" dirty="0"/>
              <a:t>± </a:t>
            </a:r>
            <a:r>
              <a:rPr lang="en-GB" sz="1000" b="0" dirty="0">
                <a:latin typeface="+mn-lt"/>
              </a:rPr>
              <a:t>1.8 Pp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08BA5F-07D5-7BB1-6C38-670935CBC034}"/>
              </a:ext>
            </a:extLst>
          </p:cNvPr>
          <p:cNvSpPr/>
          <p:nvPr/>
        </p:nvSpPr>
        <p:spPr>
          <a:xfrm>
            <a:off x="366630" y="6062567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900" dirty="0">
                <a:solidFill>
                  <a:srgbClr val="F2B800"/>
                </a:solidFill>
                <a:latin typeface="+mj-lt"/>
              </a:rPr>
              <a:t>Sampling error (confidence level = 95%) in percentage points</a:t>
            </a:r>
            <a:endParaRPr lang="en-GB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5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402633"/>
              </p:ext>
            </p:extLst>
          </p:nvPr>
        </p:nvGraphicFramePr>
        <p:xfrm>
          <a:off x="3894170" y="2558780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22345"/>
              </p:ext>
            </p:extLst>
          </p:nvPr>
        </p:nvGraphicFramePr>
        <p:xfrm>
          <a:off x="7733393" y="2567311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Diagramm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51410"/>
              </p:ext>
            </p:extLst>
          </p:nvPr>
        </p:nvGraphicFramePr>
        <p:xfrm>
          <a:off x="54948" y="2552628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67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B893BB1E-02A3-421B-BE44-3388CE7B23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05" name="Ellipse 404">
            <a:extLst>
              <a:ext uri="{FF2B5EF4-FFF2-40B4-BE49-F238E27FC236}">
                <a16:creationId xmlns:a16="http://schemas.microsoft.com/office/drawing/2014/main" id="{452A372E-8478-4A4A-8477-25294D15445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25500" y="1014614"/>
            <a:ext cx="10435133" cy="235449"/>
          </a:xfrm>
        </p:spPr>
        <p:txBody>
          <a:bodyPr/>
          <a:lstStyle/>
          <a:p>
            <a:r>
              <a:rPr lang="en-GB" sz="1700" b="0" dirty="0"/>
              <a:t>DAB+ usage is highest in German-speaking Switzerland while in French-speaking Switzerland it is internet radio.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GB" dirty="0"/>
              <a:t>French-speaking</a:t>
            </a:r>
          </a:p>
        </p:txBody>
      </p:sp>
      <p:sp>
        <p:nvSpPr>
          <p:cNvPr id="45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(in per cent) by mode of reception and language region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0973890" y="426792"/>
            <a:ext cx="549754" cy="437913"/>
            <a:chOff x="10281207" y="114334"/>
            <a:chExt cx="1758258" cy="1400559"/>
          </a:xfrm>
        </p:grpSpPr>
        <p:sp>
          <p:nvSpPr>
            <p:cNvPr id="74" name="Forme libre 6"/>
            <p:cNvSpPr/>
            <p:nvPr/>
          </p:nvSpPr>
          <p:spPr>
            <a:xfrm>
              <a:off x="10848528" y="114334"/>
              <a:ext cx="1190937" cy="839316"/>
            </a:xfrm>
            <a:custGeom>
              <a:avLst/>
              <a:gdLst>
                <a:gd name="connsiteX0" fmla="*/ 1071562 w 2581275"/>
                <a:gd name="connsiteY0" fmla="*/ 1371600 h 1690688"/>
                <a:gd name="connsiteX1" fmla="*/ 1143000 w 2581275"/>
                <a:gd name="connsiteY1" fmla="*/ 1328738 h 1690688"/>
                <a:gd name="connsiteX2" fmla="*/ 1209675 w 2581275"/>
                <a:gd name="connsiteY2" fmla="*/ 1352550 h 1690688"/>
                <a:gd name="connsiteX3" fmla="*/ 1271587 w 2581275"/>
                <a:gd name="connsiteY3" fmla="*/ 1319213 h 1690688"/>
                <a:gd name="connsiteX4" fmla="*/ 1371600 w 2581275"/>
                <a:gd name="connsiteY4" fmla="*/ 1357313 h 1690688"/>
                <a:gd name="connsiteX5" fmla="*/ 1481137 w 2581275"/>
                <a:gd name="connsiteY5" fmla="*/ 1295400 h 1690688"/>
                <a:gd name="connsiteX6" fmla="*/ 1533525 w 2581275"/>
                <a:gd name="connsiteY6" fmla="*/ 1419225 h 1690688"/>
                <a:gd name="connsiteX7" fmla="*/ 1690687 w 2581275"/>
                <a:gd name="connsiteY7" fmla="*/ 1376363 h 1690688"/>
                <a:gd name="connsiteX8" fmla="*/ 1714500 w 2581275"/>
                <a:gd name="connsiteY8" fmla="*/ 1423988 h 1690688"/>
                <a:gd name="connsiteX9" fmla="*/ 1828800 w 2581275"/>
                <a:gd name="connsiteY9" fmla="*/ 1395413 h 1690688"/>
                <a:gd name="connsiteX10" fmla="*/ 1890712 w 2581275"/>
                <a:gd name="connsiteY10" fmla="*/ 1614488 h 1690688"/>
                <a:gd name="connsiteX11" fmla="*/ 2028825 w 2581275"/>
                <a:gd name="connsiteY11" fmla="*/ 1614488 h 1690688"/>
                <a:gd name="connsiteX12" fmla="*/ 2147887 w 2581275"/>
                <a:gd name="connsiteY12" fmla="*/ 1528763 h 1690688"/>
                <a:gd name="connsiteX13" fmla="*/ 2290762 w 2581275"/>
                <a:gd name="connsiteY13" fmla="*/ 1690688 h 1690688"/>
                <a:gd name="connsiteX14" fmla="*/ 2357437 w 2581275"/>
                <a:gd name="connsiteY14" fmla="*/ 1671638 h 1690688"/>
                <a:gd name="connsiteX15" fmla="*/ 2300287 w 2581275"/>
                <a:gd name="connsiteY15" fmla="*/ 1562100 h 1690688"/>
                <a:gd name="connsiteX16" fmla="*/ 2319337 w 2581275"/>
                <a:gd name="connsiteY16" fmla="*/ 1509713 h 1690688"/>
                <a:gd name="connsiteX17" fmla="*/ 2314575 w 2581275"/>
                <a:gd name="connsiteY17" fmla="*/ 1462088 h 1690688"/>
                <a:gd name="connsiteX18" fmla="*/ 2257425 w 2581275"/>
                <a:gd name="connsiteY18" fmla="*/ 1447800 h 1690688"/>
                <a:gd name="connsiteX19" fmla="*/ 2276475 w 2581275"/>
                <a:gd name="connsiteY19" fmla="*/ 1281113 h 1690688"/>
                <a:gd name="connsiteX20" fmla="*/ 2405062 w 2581275"/>
                <a:gd name="connsiteY20" fmla="*/ 1209675 h 1690688"/>
                <a:gd name="connsiteX21" fmla="*/ 2466975 w 2581275"/>
                <a:gd name="connsiteY21" fmla="*/ 1343025 h 1690688"/>
                <a:gd name="connsiteX22" fmla="*/ 2547937 w 2581275"/>
                <a:gd name="connsiteY22" fmla="*/ 1338263 h 1690688"/>
                <a:gd name="connsiteX23" fmla="*/ 2581275 w 2581275"/>
                <a:gd name="connsiteY23" fmla="*/ 1252538 h 1690688"/>
                <a:gd name="connsiteX24" fmla="*/ 2524125 w 2581275"/>
                <a:gd name="connsiteY24" fmla="*/ 1247775 h 1690688"/>
                <a:gd name="connsiteX25" fmla="*/ 2490787 w 2581275"/>
                <a:gd name="connsiteY25" fmla="*/ 1181100 h 1690688"/>
                <a:gd name="connsiteX26" fmla="*/ 2557462 w 2581275"/>
                <a:gd name="connsiteY26" fmla="*/ 904875 h 1690688"/>
                <a:gd name="connsiteX27" fmla="*/ 2495550 w 2581275"/>
                <a:gd name="connsiteY27" fmla="*/ 823913 h 1690688"/>
                <a:gd name="connsiteX28" fmla="*/ 2343150 w 2581275"/>
                <a:gd name="connsiteY28" fmla="*/ 990600 h 1690688"/>
                <a:gd name="connsiteX29" fmla="*/ 2114550 w 2581275"/>
                <a:gd name="connsiteY29" fmla="*/ 923925 h 1690688"/>
                <a:gd name="connsiteX30" fmla="*/ 2114550 w 2581275"/>
                <a:gd name="connsiteY30" fmla="*/ 862013 h 1690688"/>
                <a:gd name="connsiteX31" fmla="*/ 1928812 w 2581275"/>
                <a:gd name="connsiteY31" fmla="*/ 781050 h 1690688"/>
                <a:gd name="connsiteX32" fmla="*/ 1814512 w 2581275"/>
                <a:gd name="connsiteY32" fmla="*/ 781050 h 1690688"/>
                <a:gd name="connsiteX33" fmla="*/ 1819275 w 2581275"/>
                <a:gd name="connsiteY33" fmla="*/ 747713 h 1690688"/>
                <a:gd name="connsiteX34" fmla="*/ 1857375 w 2581275"/>
                <a:gd name="connsiteY34" fmla="*/ 738188 h 1690688"/>
                <a:gd name="connsiteX35" fmla="*/ 1819275 w 2581275"/>
                <a:gd name="connsiteY35" fmla="*/ 623888 h 1690688"/>
                <a:gd name="connsiteX36" fmla="*/ 1919287 w 2581275"/>
                <a:gd name="connsiteY36" fmla="*/ 423863 h 1690688"/>
                <a:gd name="connsiteX37" fmla="*/ 1919287 w 2581275"/>
                <a:gd name="connsiteY37" fmla="*/ 333375 h 1690688"/>
                <a:gd name="connsiteX38" fmla="*/ 1866900 w 2581275"/>
                <a:gd name="connsiteY38" fmla="*/ 300038 h 1690688"/>
                <a:gd name="connsiteX39" fmla="*/ 1838325 w 2581275"/>
                <a:gd name="connsiteY39" fmla="*/ 323850 h 1690688"/>
                <a:gd name="connsiteX40" fmla="*/ 1719262 w 2581275"/>
                <a:gd name="connsiteY40" fmla="*/ 228600 h 1690688"/>
                <a:gd name="connsiteX41" fmla="*/ 1728787 w 2581275"/>
                <a:gd name="connsiteY41" fmla="*/ 209550 h 1690688"/>
                <a:gd name="connsiteX42" fmla="*/ 1652587 w 2581275"/>
                <a:gd name="connsiteY42" fmla="*/ 180975 h 1690688"/>
                <a:gd name="connsiteX43" fmla="*/ 1624012 w 2581275"/>
                <a:gd name="connsiteY43" fmla="*/ 157163 h 1690688"/>
                <a:gd name="connsiteX44" fmla="*/ 1419225 w 2581275"/>
                <a:gd name="connsiteY44" fmla="*/ 119063 h 1690688"/>
                <a:gd name="connsiteX45" fmla="*/ 1381125 w 2581275"/>
                <a:gd name="connsiteY45" fmla="*/ 142875 h 1690688"/>
                <a:gd name="connsiteX46" fmla="*/ 1333500 w 2581275"/>
                <a:gd name="connsiteY46" fmla="*/ 47625 h 1690688"/>
                <a:gd name="connsiteX47" fmla="*/ 1304925 w 2581275"/>
                <a:gd name="connsiteY47" fmla="*/ 42863 h 1690688"/>
                <a:gd name="connsiteX48" fmla="*/ 1300162 w 2581275"/>
                <a:gd name="connsiteY48" fmla="*/ 109538 h 1690688"/>
                <a:gd name="connsiteX49" fmla="*/ 1243012 w 2581275"/>
                <a:gd name="connsiteY49" fmla="*/ 100013 h 1690688"/>
                <a:gd name="connsiteX50" fmla="*/ 1176337 w 2581275"/>
                <a:gd name="connsiteY50" fmla="*/ 0 h 1690688"/>
                <a:gd name="connsiteX51" fmla="*/ 1062037 w 2581275"/>
                <a:gd name="connsiteY51" fmla="*/ 19050 h 1690688"/>
                <a:gd name="connsiteX52" fmla="*/ 1023937 w 2581275"/>
                <a:gd name="connsiteY52" fmla="*/ 90488 h 1690688"/>
                <a:gd name="connsiteX53" fmla="*/ 1076325 w 2581275"/>
                <a:gd name="connsiteY53" fmla="*/ 128588 h 1690688"/>
                <a:gd name="connsiteX54" fmla="*/ 1176337 w 2581275"/>
                <a:gd name="connsiteY54" fmla="*/ 104775 h 1690688"/>
                <a:gd name="connsiteX55" fmla="*/ 1200150 w 2581275"/>
                <a:gd name="connsiteY55" fmla="*/ 152400 h 1690688"/>
                <a:gd name="connsiteX56" fmla="*/ 1062037 w 2581275"/>
                <a:gd name="connsiteY56" fmla="*/ 223838 h 1690688"/>
                <a:gd name="connsiteX57" fmla="*/ 942975 w 2581275"/>
                <a:gd name="connsiteY57" fmla="*/ 233363 h 1690688"/>
                <a:gd name="connsiteX58" fmla="*/ 933450 w 2581275"/>
                <a:gd name="connsiteY58" fmla="*/ 185738 h 1690688"/>
                <a:gd name="connsiteX59" fmla="*/ 666750 w 2581275"/>
                <a:gd name="connsiteY59" fmla="*/ 266700 h 1690688"/>
                <a:gd name="connsiteX60" fmla="*/ 633412 w 2581275"/>
                <a:gd name="connsiteY60" fmla="*/ 228600 h 1690688"/>
                <a:gd name="connsiteX61" fmla="*/ 490537 w 2581275"/>
                <a:gd name="connsiteY61" fmla="*/ 276225 h 1690688"/>
                <a:gd name="connsiteX62" fmla="*/ 433387 w 2581275"/>
                <a:gd name="connsiteY62" fmla="*/ 228600 h 1690688"/>
                <a:gd name="connsiteX63" fmla="*/ 342900 w 2581275"/>
                <a:gd name="connsiteY63" fmla="*/ 261938 h 1690688"/>
                <a:gd name="connsiteX64" fmla="*/ 361950 w 2581275"/>
                <a:gd name="connsiteY64" fmla="*/ 319088 h 1690688"/>
                <a:gd name="connsiteX65" fmla="*/ 290512 w 2581275"/>
                <a:gd name="connsiteY65" fmla="*/ 404813 h 1690688"/>
                <a:gd name="connsiteX66" fmla="*/ 381000 w 2581275"/>
                <a:gd name="connsiteY66" fmla="*/ 490538 h 1690688"/>
                <a:gd name="connsiteX67" fmla="*/ 347662 w 2581275"/>
                <a:gd name="connsiteY67" fmla="*/ 571500 h 1690688"/>
                <a:gd name="connsiteX68" fmla="*/ 352425 w 2581275"/>
                <a:gd name="connsiteY68" fmla="*/ 657225 h 1690688"/>
                <a:gd name="connsiteX69" fmla="*/ 190500 w 2581275"/>
                <a:gd name="connsiteY69" fmla="*/ 723900 h 1690688"/>
                <a:gd name="connsiteX70" fmla="*/ 138112 w 2581275"/>
                <a:gd name="connsiteY70" fmla="*/ 838200 h 1690688"/>
                <a:gd name="connsiteX71" fmla="*/ 90487 w 2581275"/>
                <a:gd name="connsiteY71" fmla="*/ 814388 h 1690688"/>
                <a:gd name="connsiteX72" fmla="*/ 0 w 2581275"/>
                <a:gd name="connsiteY72" fmla="*/ 857250 h 1690688"/>
                <a:gd name="connsiteX73" fmla="*/ 100012 w 2581275"/>
                <a:gd name="connsiteY73" fmla="*/ 947738 h 1690688"/>
                <a:gd name="connsiteX74" fmla="*/ 90487 w 2581275"/>
                <a:gd name="connsiteY74" fmla="*/ 1047750 h 1690688"/>
                <a:gd name="connsiteX75" fmla="*/ 123825 w 2581275"/>
                <a:gd name="connsiteY75" fmla="*/ 1076325 h 1690688"/>
                <a:gd name="connsiteX76" fmla="*/ 190500 w 2581275"/>
                <a:gd name="connsiteY76" fmla="*/ 1033463 h 1690688"/>
                <a:gd name="connsiteX77" fmla="*/ 223837 w 2581275"/>
                <a:gd name="connsiteY77" fmla="*/ 1038225 h 1690688"/>
                <a:gd name="connsiteX78" fmla="*/ 209550 w 2581275"/>
                <a:gd name="connsiteY78" fmla="*/ 1162050 h 1690688"/>
                <a:gd name="connsiteX79" fmla="*/ 280987 w 2581275"/>
                <a:gd name="connsiteY79" fmla="*/ 1152525 h 1690688"/>
                <a:gd name="connsiteX80" fmla="*/ 328612 w 2581275"/>
                <a:gd name="connsiteY80" fmla="*/ 1195388 h 1690688"/>
                <a:gd name="connsiteX81" fmla="*/ 209550 w 2581275"/>
                <a:gd name="connsiteY81" fmla="*/ 1319213 h 1690688"/>
                <a:gd name="connsiteX82" fmla="*/ 147637 w 2581275"/>
                <a:gd name="connsiteY82" fmla="*/ 1533525 h 1690688"/>
                <a:gd name="connsiteX83" fmla="*/ 180975 w 2581275"/>
                <a:gd name="connsiteY83" fmla="*/ 1604963 h 1690688"/>
                <a:gd name="connsiteX84" fmla="*/ 304800 w 2581275"/>
                <a:gd name="connsiteY84" fmla="*/ 1552575 h 1690688"/>
                <a:gd name="connsiteX85" fmla="*/ 381000 w 2581275"/>
                <a:gd name="connsiteY85" fmla="*/ 1585913 h 1690688"/>
                <a:gd name="connsiteX86" fmla="*/ 590550 w 2581275"/>
                <a:gd name="connsiteY86" fmla="*/ 1471613 h 1690688"/>
                <a:gd name="connsiteX87" fmla="*/ 762000 w 2581275"/>
                <a:gd name="connsiteY87" fmla="*/ 1409700 h 1690688"/>
                <a:gd name="connsiteX88" fmla="*/ 919162 w 2581275"/>
                <a:gd name="connsiteY88" fmla="*/ 1414463 h 1690688"/>
                <a:gd name="connsiteX89" fmla="*/ 1071562 w 2581275"/>
                <a:gd name="connsiteY89" fmla="*/ 1371600 h 16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81275" h="1690688">
                  <a:moveTo>
                    <a:pt x="1071562" y="1371600"/>
                  </a:moveTo>
                  <a:lnTo>
                    <a:pt x="1143000" y="1328738"/>
                  </a:lnTo>
                  <a:lnTo>
                    <a:pt x="1209675" y="1352550"/>
                  </a:lnTo>
                  <a:lnTo>
                    <a:pt x="1271587" y="1319213"/>
                  </a:lnTo>
                  <a:lnTo>
                    <a:pt x="1371600" y="1357313"/>
                  </a:lnTo>
                  <a:lnTo>
                    <a:pt x="1481137" y="1295400"/>
                  </a:lnTo>
                  <a:lnTo>
                    <a:pt x="1533525" y="1419225"/>
                  </a:lnTo>
                  <a:lnTo>
                    <a:pt x="1690687" y="1376363"/>
                  </a:lnTo>
                  <a:lnTo>
                    <a:pt x="1714500" y="1423988"/>
                  </a:lnTo>
                  <a:lnTo>
                    <a:pt x="1828800" y="1395413"/>
                  </a:lnTo>
                  <a:lnTo>
                    <a:pt x="1890712" y="1614488"/>
                  </a:lnTo>
                  <a:lnTo>
                    <a:pt x="2028825" y="1614488"/>
                  </a:lnTo>
                  <a:lnTo>
                    <a:pt x="2147887" y="1528763"/>
                  </a:lnTo>
                  <a:lnTo>
                    <a:pt x="2290762" y="1690688"/>
                  </a:lnTo>
                  <a:lnTo>
                    <a:pt x="2357437" y="1671638"/>
                  </a:lnTo>
                  <a:lnTo>
                    <a:pt x="2300287" y="1562100"/>
                  </a:lnTo>
                  <a:lnTo>
                    <a:pt x="2319337" y="1509713"/>
                  </a:lnTo>
                  <a:lnTo>
                    <a:pt x="2314575" y="1462088"/>
                  </a:lnTo>
                  <a:lnTo>
                    <a:pt x="2257425" y="1447800"/>
                  </a:lnTo>
                  <a:lnTo>
                    <a:pt x="2276475" y="1281113"/>
                  </a:lnTo>
                  <a:lnTo>
                    <a:pt x="2405062" y="1209675"/>
                  </a:lnTo>
                  <a:lnTo>
                    <a:pt x="2466975" y="1343025"/>
                  </a:lnTo>
                  <a:lnTo>
                    <a:pt x="2547937" y="1338263"/>
                  </a:lnTo>
                  <a:lnTo>
                    <a:pt x="2581275" y="1252538"/>
                  </a:lnTo>
                  <a:lnTo>
                    <a:pt x="2524125" y="1247775"/>
                  </a:lnTo>
                  <a:lnTo>
                    <a:pt x="2490787" y="1181100"/>
                  </a:lnTo>
                  <a:lnTo>
                    <a:pt x="2557462" y="904875"/>
                  </a:lnTo>
                  <a:lnTo>
                    <a:pt x="2495550" y="823913"/>
                  </a:lnTo>
                  <a:lnTo>
                    <a:pt x="2343150" y="990600"/>
                  </a:lnTo>
                  <a:lnTo>
                    <a:pt x="2114550" y="923925"/>
                  </a:lnTo>
                  <a:lnTo>
                    <a:pt x="2114550" y="862013"/>
                  </a:lnTo>
                  <a:lnTo>
                    <a:pt x="1928812" y="781050"/>
                  </a:lnTo>
                  <a:lnTo>
                    <a:pt x="1814512" y="781050"/>
                  </a:lnTo>
                  <a:lnTo>
                    <a:pt x="1819275" y="747713"/>
                  </a:lnTo>
                  <a:lnTo>
                    <a:pt x="1857375" y="738188"/>
                  </a:lnTo>
                  <a:lnTo>
                    <a:pt x="1819275" y="623888"/>
                  </a:lnTo>
                  <a:lnTo>
                    <a:pt x="1919287" y="423863"/>
                  </a:lnTo>
                  <a:lnTo>
                    <a:pt x="1919287" y="333375"/>
                  </a:lnTo>
                  <a:lnTo>
                    <a:pt x="1866900" y="300038"/>
                  </a:lnTo>
                  <a:lnTo>
                    <a:pt x="1838325" y="323850"/>
                  </a:lnTo>
                  <a:lnTo>
                    <a:pt x="1719262" y="228600"/>
                  </a:lnTo>
                  <a:lnTo>
                    <a:pt x="1728787" y="209550"/>
                  </a:lnTo>
                  <a:lnTo>
                    <a:pt x="1652587" y="180975"/>
                  </a:lnTo>
                  <a:lnTo>
                    <a:pt x="1624012" y="157163"/>
                  </a:lnTo>
                  <a:lnTo>
                    <a:pt x="1419225" y="119063"/>
                  </a:lnTo>
                  <a:lnTo>
                    <a:pt x="1381125" y="142875"/>
                  </a:lnTo>
                  <a:lnTo>
                    <a:pt x="1333500" y="47625"/>
                  </a:lnTo>
                  <a:lnTo>
                    <a:pt x="1304925" y="42863"/>
                  </a:lnTo>
                  <a:lnTo>
                    <a:pt x="1300162" y="109538"/>
                  </a:lnTo>
                  <a:lnTo>
                    <a:pt x="1243012" y="100013"/>
                  </a:lnTo>
                  <a:lnTo>
                    <a:pt x="1176337" y="0"/>
                  </a:lnTo>
                  <a:lnTo>
                    <a:pt x="1062037" y="19050"/>
                  </a:lnTo>
                  <a:lnTo>
                    <a:pt x="1023937" y="90488"/>
                  </a:lnTo>
                  <a:lnTo>
                    <a:pt x="1076325" y="128588"/>
                  </a:lnTo>
                  <a:lnTo>
                    <a:pt x="1176337" y="104775"/>
                  </a:lnTo>
                  <a:lnTo>
                    <a:pt x="1200150" y="152400"/>
                  </a:lnTo>
                  <a:lnTo>
                    <a:pt x="1062037" y="223838"/>
                  </a:lnTo>
                  <a:lnTo>
                    <a:pt x="942975" y="233363"/>
                  </a:lnTo>
                  <a:lnTo>
                    <a:pt x="933450" y="185738"/>
                  </a:lnTo>
                  <a:lnTo>
                    <a:pt x="666750" y="266700"/>
                  </a:lnTo>
                  <a:lnTo>
                    <a:pt x="633412" y="228600"/>
                  </a:lnTo>
                  <a:lnTo>
                    <a:pt x="490537" y="276225"/>
                  </a:lnTo>
                  <a:lnTo>
                    <a:pt x="433387" y="228600"/>
                  </a:lnTo>
                  <a:lnTo>
                    <a:pt x="342900" y="261938"/>
                  </a:lnTo>
                  <a:lnTo>
                    <a:pt x="361950" y="319088"/>
                  </a:lnTo>
                  <a:lnTo>
                    <a:pt x="290512" y="404813"/>
                  </a:lnTo>
                  <a:lnTo>
                    <a:pt x="381000" y="490538"/>
                  </a:lnTo>
                  <a:lnTo>
                    <a:pt x="347662" y="571500"/>
                  </a:lnTo>
                  <a:lnTo>
                    <a:pt x="352425" y="657225"/>
                  </a:lnTo>
                  <a:lnTo>
                    <a:pt x="190500" y="723900"/>
                  </a:lnTo>
                  <a:lnTo>
                    <a:pt x="138112" y="838200"/>
                  </a:lnTo>
                  <a:lnTo>
                    <a:pt x="90487" y="814388"/>
                  </a:lnTo>
                  <a:lnTo>
                    <a:pt x="0" y="857250"/>
                  </a:lnTo>
                  <a:lnTo>
                    <a:pt x="100012" y="947738"/>
                  </a:lnTo>
                  <a:lnTo>
                    <a:pt x="90487" y="1047750"/>
                  </a:lnTo>
                  <a:lnTo>
                    <a:pt x="123825" y="1076325"/>
                  </a:lnTo>
                  <a:lnTo>
                    <a:pt x="190500" y="1033463"/>
                  </a:lnTo>
                  <a:lnTo>
                    <a:pt x="223837" y="1038225"/>
                  </a:lnTo>
                  <a:lnTo>
                    <a:pt x="209550" y="1162050"/>
                  </a:lnTo>
                  <a:lnTo>
                    <a:pt x="280987" y="1152525"/>
                  </a:lnTo>
                  <a:lnTo>
                    <a:pt x="328612" y="1195388"/>
                  </a:lnTo>
                  <a:lnTo>
                    <a:pt x="209550" y="1319213"/>
                  </a:lnTo>
                  <a:lnTo>
                    <a:pt x="147637" y="1533525"/>
                  </a:lnTo>
                  <a:lnTo>
                    <a:pt x="180975" y="1604963"/>
                  </a:lnTo>
                  <a:lnTo>
                    <a:pt x="304800" y="1552575"/>
                  </a:lnTo>
                  <a:lnTo>
                    <a:pt x="381000" y="1585913"/>
                  </a:lnTo>
                  <a:lnTo>
                    <a:pt x="590550" y="1471613"/>
                  </a:lnTo>
                  <a:lnTo>
                    <a:pt x="762000" y="1409700"/>
                  </a:lnTo>
                  <a:lnTo>
                    <a:pt x="919162" y="1414463"/>
                  </a:lnTo>
                  <a:lnTo>
                    <a:pt x="1071562" y="137160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orme libre 7"/>
            <p:cNvSpPr/>
            <p:nvPr/>
          </p:nvSpPr>
          <p:spPr>
            <a:xfrm>
              <a:off x="11179517" y="868885"/>
              <a:ext cx="528957" cy="646008"/>
            </a:xfrm>
            <a:custGeom>
              <a:avLst/>
              <a:gdLst>
                <a:gd name="connsiteX0" fmla="*/ 38100 w 704850"/>
                <a:gd name="connsiteY0" fmla="*/ 90488 h 847725"/>
                <a:gd name="connsiteX1" fmla="*/ 0 w 704850"/>
                <a:gd name="connsiteY1" fmla="*/ 176213 h 847725"/>
                <a:gd name="connsiteX2" fmla="*/ 57150 w 704850"/>
                <a:gd name="connsiteY2" fmla="*/ 171450 h 847725"/>
                <a:gd name="connsiteX3" fmla="*/ 76200 w 704850"/>
                <a:gd name="connsiteY3" fmla="*/ 381000 h 847725"/>
                <a:gd name="connsiteX4" fmla="*/ 366712 w 704850"/>
                <a:gd name="connsiteY4" fmla="*/ 585788 h 847725"/>
                <a:gd name="connsiteX5" fmla="*/ 338137 w 704850"/>
                <a:gd name="connsiteY5" fmla="*/ 685800 h 847725"/>
                <a:gd name="connsiteX6" fmla="*/ 442912 w 704850"/>
                <a:gd name="connsiteY6" fmla="*/ 833438 h 847725"/>
                <a:gd name="connsiteX7" fmla="*/ 490537 w 704850"/>
                <a:gd name="connsiteY7" fmla="*/ 847725 h 847725"/>
                <a:gd name="connsiteX8" fmla="*/ 490537 w 704850"/>
                <a:gd name="connsiteY8" fmla="*/ 561975 h 847725"/>
                <a:gd name="connsiteX9" fmla="*/ 681037 w 704850"/>
                <a:gd name="connsiteY9" fmla="*/ 304800 h 847725"/>
                <a:gd name="connsiteX10" fmla="*/ 681037 w 704850"/>
                <a:gd name="connsiteY10" fmla="*/ 133350 h 847725"/>
                <a:gd name="connsiteX11" fmla="*/ 704850 w 704850"/>
                <a:gd name="connsiteY11" fmla="*/ 119063 h 847725"/>
                <a:gd name="connsiteX12" fmla="*/ 681037 w 704850"/>
                <a:gd name="connsiteY12" fmla="*/ 85725 h 847725"/>
                <a:gd name="connsiteX13" fmla="*/ 523875 w 704850"/>
                <a:gd name="connsiteY13" fmla="*/ 128588 h 847725"/>
                <a:gd name="connsiteX14" fmla="*/ 476250 w 704850"/>
                <a:gd name="connsiteY14" fmla="*/ 0 h 847725"/>
                <a:gd name="connsiteX15" fmla="*/ 366712 w 704850"/>
                <a:gd name="connsiteY15" fmla="*/ 61913 h 847725"/>
                <a:gd name="connsiteX16" fmla="*/ 266700 w 704850"/>
                <a:gd name="connsiteY16" fmla="*/ 23813 h 847725"/>
                <a:gd name="connsiteX17" fmla="*/ 209550 w 704850"/>
                <a:gd name="connsiteY17" fmla="*/ 61913 h 847725"/>
                <a:gd name="connsiteX18" fmla="*/ 138112 w 704850"/>
                <a:gd name="connsiteY18" fmla="*/ 33338 h 847725"/>
                <a:gd name="connsiteX19" fmla="*/ 38100 w 704850"/>
                <a:gd name="connsiteY19" fmla="*/ 9048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4850" h="847725">
                  <a:moveTo>
                    <a:pt x="38100" y="90488"/>
                  </a:moveTo>
                  <a:lnTo>
                    <a:pt x="0" y="176213"/>
                  </a:lnTo>
                  <a:lnTo>
                    <a:pt x="57150" y="171450"/>
                  </a:lnTo>
                  <a:lnTo>
                    <a:pt x="76200" y="381000"/>
                  </a:lnTo>
                  <a:lnTo>
                    <a:pt x="366712" y="585788"/>
                  </a:lnTo>
                  <a:lnTo>
                    <a:pt x="338137" y="685800"/>
                  </a:lnTo>
                  <a:lnTo>
                    <a:pt x="442912" y="833438"/>
                  </a:lnTo>
                  <a:lnTo>
                    <a:pt x="490537" y="847725"/>
                  </a:lnTo>
                  <a:lnTo>
                    <a:pt x="490537" y="561975"/>
                  </a:lnTo>
                  <a:lnTo>
                    <a:pt x="681037" y="304800"/>
                  </a:lnTo>
                  <a:lnTo>
                    <a:pt x="681037" y="133350"/>
                  </a:lnTo>
                  <a:lnTo>
                    <a:pt x="704850" y="119063"/>
                  </a:lnTo>
                  <a:lnTo>
                    <a:pt x="681037" y="85725"/>
                  </a:lnTo>
                  <a:lnTo>
                    <a:pt x="523875" y="128588"/>
                  </a:lnTo>
                  <a:lnTo>
                    <a:pt x="476250" y="0"/>
                  </a:lnTo>
                  <a:lnTo>
                    <a:pt x="366712" y="61913"/>
                  </a:lnTo>
                  <a:lnTo>
                    <a:pt x="266700" y="23813"/>
                  </a:lnTo>
                  <a:lnTo>
                    <a:pt x="209550" y="61913"/>
                  </a:lnTo>
                  <a:lnTo>
                    <a:pt x="138112" y="33338"/>
                  </a:lnTo>
                  <a:lnTo>
                    <a:pt x="38100" y="90488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orme libre 5"/>
            <p:cNvSpPr/>
            <p:nvPr/>
          </p:nvSpPr>
          <p:spPr>
            <a:xfrm>
              <a:off x="10281207" y="403271"/>
              <a:ext cx="868481" cy="866671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8325" h="1771650">
                  <a:moveTo>
                    <a:pt x="104775" y="1481137"/>
                  </a:moveTo>
                  <a:lnTo>
                    <a:pt x="204787" y="1400175"/>
                  </a:lnTo>
                  <a:lnTo>
                    <a:pt x="171450" y="1362075"/>
                  </a:lnTo>
                  <a:lnTo>
                    <a:pt x="128587" y="1419225"/>
                  </a:lnTo>
                  <a:lnTo>
                    <a:pt x="147637" y="1323975"/>
                  </a:lnTo>
                  <a:lnTo>
                    <a:pt x="204787" y="1214437"/>
                  </a:lnTo>
                  <a:lnTo>
                    <a:pt x="338137" y="1143000"/>
                  </a:lnTo>
                  <a:lnTo>
                    <a:pt x="366712" y="1114425"/>
                  </a:lnTo>
                  <a:lnTo>
                    <a:pt x="481012" y="1109662"/>
                  </a:lnTo>
                  <a:lnTo>
                    <a:pt x="609600" y="1138237"/>
                  </a:lnTo>
                  <a:lnTo>
                    <a:pt x="704850" y="1209675"/>
                  </a:lnTo>
                  <a:lnTo>
                    <a:pt x="709612" y="1238250"/>
                  </a:lnTo>
                  <a:lnTo>
                    <a:pt x="638175" y="1247775"/>
                  </a:lnTo>
                  <a:lnTo>
                    <a:pt x="666750" y="1543050"/>
                  </a:lnTo>
                  <a:lnTo>
                    <a:pt x="871537" y="1771650"/>
                  </a:lnTo>
                  <a:lnTo>
                    <a:pt x="1190625" y="1662112"/>
                  </a:lnTo>
                  <a:lnTo>
                    <a:pt x="1414462" y="1733550"/>
                  </a:lnTo>
                  <a:lnTo>
                    <a:pt x="1609725" y="1485900"/>
                  </a:lnTo>
                  <a:lnTo>
                    <a:pt x="1571625" y="1362075"/>
                  </a:lnTo>
                  <a:lnTo>
                    <a:pt x="1795462" y="1138237"/>
                  </a:lnTo>
                  <a:lnTo>
                    <a:pt x="1838325" y="1057275"/>
                  </a:lnTo>
                  <a:lnTo>
                    <a:pt x="1824037" y="1023937"/>
                  </a:lnTo>
                  <a:lnTo>
                    <a:pt x="1709737" y="1085850"/>
                  </a:lnTo>
                  <a:lnTo>
                    <a:pt x="1543050" y="1090612"/>
                  </a:lnTo>
                  <a:lnTo>
                    <a:pt x="1423987" y="1143000"/>
                  </a:lnTo>
                  <a:lnTo>
                    <a:pt x="1366837" y="1157287"/>
                  </a:lnTo>
                  <a:lnTo>
                    <a:pt x="1162050" y="1271587"/>
                  </a:lnTo>
                  <a:lnTo>
                    <a:pt x="1076325" y="1228725"/>
                  </a:lnTo>
                  <a:lnTo>
                    <a:pt x="947737" y="1285875"/>
                  </a:lnTo>
                  <a:lnTo>
                    <a:pt x="923925" y="1219200"/>
                  </a:lnTo>
                  <a:lnTo>
                    <a:pt x="990600" y="1000125"/>
                  </a:lnTo>
                  <a:lnTo>
                    <a:pt x="1104900" y="876300"/>
                  </a:lnTo>
                  <a:lnTo>
                    <a:pt x="1062037" y="823912"/>
                  </a:lnTo>
                  <a:lnTo>
                    <a:pt x="995362" y="842962"/>
                  </a:lnTo>
                  <a:lnTo>
                    <a:pt x="1009650" y="723900"/>
                  </a:lnTo>
                  <a:lnTo>
                    <a:pt x="981075" y="704850"/>
                  </a:lnTo>
                  <a:lnTo>
                    <a:pt x="909637" y="752475"/>
                  </a:lnTo>
                  <a:lnTo>
                    <a:pt x="871537" y="723900"/>
                  </a:lnTo>
                  <a:lnTo>
                    <a:pt x="885825" y="623887"/>
                  </a:lnTo>
                  <a:lnTo>
                    <a:pt x="776287" y="533400"/>
                  </a:lnTo>
                  <a:lnTo>
                    <a:pt x="876300" y="490537"/>
                  </a:lnTo>
                  <a:lnTo>
                    <a:pt x="919162" y="514350"/>
                  </a:lnTo>
                  <a:lnTo>
                    <a:pt x="962025" y="409575"/>
                  </a:lnTo>
                  <a:lnTo>
                    <a:pt x="1133475" y="333375"/>
                  </a:lnTo>
                  <a:lnTo>
                    <a:pt x="1119187" y="257175"/>
                  </a:lnTo>
                  <a:lnTo>
                    <a:pt x="1157287" y="166687"/>
                  </a:lnTo>
                  <a:lnTo>
                    <a:pt x="1076325" y="85725"/>
                  </a:lnTo>
                  <a:lnTo>
                    <a:pt x="895350" y="71437"/>
                  </a:lnTo>
                  <a:lnTo>
                    <a:pt x="890587" y="4762"/>
                  </a:lnTo>
                  <a:lnTo>
                    <a:pt x="771525" y="0"/>
                  </a:lnTo>
                  <a:lnTo>
                    <a:pt x="700087" y="109537"/>
                  </a:lnTo>
                  <a:lnTo>
                    <a:pt x="781050" y="133350"/>
                  </a:lnTo>
                  <a:lnTo>
                    <a:pt x="809625" y="161925"/>
                  </a:lnTo>
                  <a:lnTo>
                    <a:pt x="504825" y="576262"/>
                  </a:lnTo>
                  <a:lnTo>
                    <a:pt x="385762" y="585787"/>
                  </a:lnTo>
                  <a:lnTo>
                    <a:pt x="366712" y="652462"/>
                  </a:lnTo>
                  <a:lnTo>
                    <a:pt x="376237" y="795337"/>
                  </a:lnTo>
                  <a:lnTo>
                    <a:pt x="109537" y="1014412"/>
                  </a:lnTo>
                  <a:lnTo>
                    <a:pt x="142875" y="1047750"/>
                  </a:lnTo>
                  <a:lnTo>
                    <a:pt x="80962" y="1162050"/>
                  </a:lnTo>
                  <a:lnTo>
                    <a:pt x="133350" y="1252537"/>
                  </a:lnTo>
                  <a:lnTo>
                    <a:pt x="90487" y="1395412"/>
                  </a:lnTo>
                  <a:lnTo>
                    <a:pt x="0" y="1423987"/>
                  </a:lnTo>
                  <a:lnTo>
                    <a:pt x="0" y="1466850"/>
                  </a:lnTo>
                  <a:lnTo>
                    <a:pt x="104775" y="1481137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371475" y="6367067"/>
            <a:ext cx="109380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survey, n(2023/2)=2’725); (n[DS, 2023/2]=1’777, n[SR, 2023/2]=694, n[SI, 2023/2]=254)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A63B3BF-3AB6-44F4-A92C-A253314166C1}"/>
              </a:ext>
            </a:extLst>
          </p:cNvPr>
          <p:cNvGrpSpPr/>
          <p:nvPr/>
        </p:nvGrpSpPr>
        <p:grpSpPr>
          <a:xfrm>
            <a:off x="371475" y="1725758"/>
            <a:ext cx="3632657" cy="932277"/>
            <a:chOff x="371475" y="1725758"/>
            <a:chExt cx="3632657" cy="932277"/>
          </a:xfrm>
        </p:grpSpPr>
        <p:sp>
          <p:nvSpPr>
            <p:cNvPr id="35" name="Textfeld 34"/>
            <p:cNvSpPr txBox="1"/>
            <p:nvPr/>
          </p:nvSpPr>
          <p:spPr>
            <a:xfrm>
              <a:off x="1723107" y="2319481"/>
              <a:ext cx="929393" cy="338554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en-GB" dirty="0"/>
                <a:t>German-speaking</a:t>
              </a:r>
            </a:p>
          </p:txBody>
        </p:sp>
        <p:sp>
          <p:nvSpPr>
            <p:cNvPr id="58" name="RbLeanShape Right U-Shape 13"/>
            <p:cNvSpPr/>
            <p:nvPr/>
          </p:nvSpPr>
          <p:spPr>
            <a:xfrm rot="5400000">
              <a:off x="2022126" y="483335"/>
              <a:ext cx="331355" cy="3632657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en-GB" sz="1300" b="1" dirty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816039" y="1725758"/>
              <a:ext cx="743528" cy="743528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2" descr="http://upload.wikimedia.org/wikipedia/de/f/f7/Karte_gruene_schweiz.png"/>
            <p:cNvPicPr>
              <a:picLocks noChangeArrowheads="1"/>
            </p:cNvPicPr>
            <p:nvPr/>
          </p:nvPicPr>
          <p:blipFill>
            <a:blip r:embed="rId11" cstate="print">
              <a:duotone>
                <a:srgbClr val="D2D2D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970" y="1899076"/>
              <a:ext cx="591666" cy="427699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Forme libre 6"/>
          <p:cNvSpPr/>
          <p:nvPr/>
        </p:nvSpPr>
        <p:spPr>
          <a:xfrm>
            <a:off x="2023527" y="1909762"/>
            <a:ext cx="444772" cy="313454"/>
          </a:xfrm>
          <a:custGeom>
            <a:avLst/>
            <a:gdLst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42975 w 2581275"/>
              <a:gd name="connsiteY57" fmla="*/ 233363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809073 w 2581275"/>
              <a:gd name="connsiteY58" fmla="*/ 147206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1275" h="1690688">
                <a:moveTo>
                  <a:pt x="1071562" y="1371600"/>
                </a:moveTo>
                <a:lnTo>
                  <a:pt x="1143000" y="1328738"/>
                </a:lnTo>
                <a:lnTo>
                  <a:pt x="1209675" y="1352550"/>
                </a:lnTo>
                <a:lnTo>
                  <a:pt x="1271587" y="1319213"/>
                </a:lnTo>
                <a:lnTo>
                  <a:pt x="1371600" y="1357313"/>
                </a:lnTo>
                <a:lnTo>
                  <a:pt x="1481137" y="1295400"/>
                </a:lnTo>
                <a:lnTo>
                  <a:pt x="1533525" y="1419225"/>
                </a:lnTo>
                <a:lnTo>
                  <a:pt x="1690687" y="1376363"/>
                </a:lnTo>
                <a:lnTo>
                  <a:pt x="1714500" y="1423988"/>
                </a:lnTo>
                <a:lnTo>
                  <a:pt x="1828800" y="1395413"/>
                </a:lnTo>
                <a:lnTo>
                  <a:pt x="1890712" y="1614488"/>
                </a:lnTo>
                <a:lnTo>
                  <a:pt x="2028825" y="1614488"/>
                </a:lnTo>
                <a:lnTo>
                  <a:pt x="2147887" y="1528763"/>
                </a:lnTo>
                <a:lnTo>
                  <a:pt x="2290762" y="1690688"/>
                </a:lnTo>
                <a:lnTo>
                  <a:pt x="2357437" y="1671638"/>
                </a:lnTo>
                <a:lnTo>
                  <a:pt x="2300287" y="1562100"/>
                </a:lnTo>
                <a:lnTo>
                  <a:pt x="2319337" y="1509713"/>
                </a:lnTo>
                <a:lnTo>
                  <a:pt x="2314575" y="1462088"/>
                </a:lnTo>
                <a:lnTo>
                  <a:pt x="2257425" y="1447800"/>
                </a:lnTo>
                <a:lnTo>
                  <a:pt x="2276475" y="1281113"/>
                </a:lnTo>
                <a:lnTo>
                  <a:pt x="2405062" y="1209675"/>
                </a:lnTo>
                <a:lnTo>
                  <a:pt x="2466975" y="1343025"/>
                </a:lnTo>
                <a:lnTo>
                  <a:pt x="2547937" y="1338263"/>
                </a:lnTo>
                <a:lnTo>
                  <a:pt x="2581275" y="1252538"/>
                </a:lnTo>
                <a:lnTo>
                  <a:pt x="2524125" y="1247775"/>
                </a:lnTo>
                <a:lnTo>
                  <a:pt x="2490787" y="1181100"/>
                </a:lnTo>
                <a:lnTo>
                  <a:pt x="2557462" y="904875"/>
                </a:lnTo>
                <a:lnTo>
                  <a:pt x="2495550" y="823913"/>
                </a:lnTo>
                <a:lnTo>
                  <a:pt x="2343150" y="990600"/>
                </a:lnTo>
                <a:lnTo>
                  <a:pt x="2114550" y="923925"/>
                </a:lnTo>
                <a:lnTo>
                  <a:pt x="2114550" y="862013"/>
                </a:lnTo>
                <a:lnTo>
                  <a:pt x="1928812" y="781050"/>
                </a:lnTo>
                <a:lnTo>
                  <a:pt x="1814512" y="781050"/>
                </a:lnTo>
                <a:lnTo>
                  <a:pt x="1819275" y="747713"/>
                </a:lnTo>
                <a:lnTo>
                  <a:pt x="1857375" y="738188"/>
                </a:lnTo>
                <a:lnTo>
                  <a:pt x="1819275" y="623888"/>
                </a:lnTo>
                <a:lnTo>
                  <a:pt x="1919287" y="423863"/>
                </a:lnTo>
                <a:lnTo>
                  <a:pt x="1919287" y="333375"/>
                </a:lnTo>
                <a:lnTo>
                  <a:pt x="1866900" y="300038"/>
                </a:lnTo>
                <a:lnTo>
                  <a:pt x="1838325" y="323850"/>
                </a:lnTo>
                <a:lnTo>
                  <a:pt x="1719262" y="228600"/>
                </a:lnTo>
                <a:lnTo>
                  <a:pt x="1728787" y="209550"/>
                </a:lnTo>
                <a:lnTo>
                  <a:pt x="1652587" y="180975"/>
                </a:lnTo>
                <a:lnTo>
                  <a:pt x="1624012" y="157163"/>
                </a:lnTo>
                <a:lnTo>
                  <a:pt x="1419225" y="119063"/>
                </a:lnTo>
                <a:lnTo>
                  <a:pt x="1381125" y="142875"/>
                </a:lnTo>
                <a:lnTo>
                  <a:pt x="1333500" y="47625"/>
                </a:lnTo>
                <a:lnTo>
                  <a:pt x="1304925" y="42863"/>
                </a:lnTo>
                <a:lnTo>
                  <a:pt x="1300162" y="109538"/>
                </a:lnTo>
                <a:lnTo>
                  <a:pt x="1243012" y="100013"/>
                </a:lnTo>
                <a:lnTo>
                  <a:pt x="1176337" y="0"/>
                </a:lnTo>
                <a:lnTo>
                  <a:pt x="1062037" y="19050"/>
                </a:lnTo>
                <a:lnTo>
                  <a:pt x="1023937" y="90488"/>
                </a:lnTo>
                <a:lnTo>
                  <a:pt x="1076325" y="128588"/>
                </a:lnTo>
                <a:lnTo>
                  <a:pt x="1176337" y="104775"/>
                </a:lnTo>
                <a:lnTo>
                  <a:pt x="1200150" y="152400"/>
                </a:lnTo>
                <a:lnTo>
                  <a:pt x="1062037" y="223838"/>
                </a:lnTo>
                <a:lnTo>
                  <a:pt x="915331" y="143457"/>
                </a:lnTo>
                <a:lnTo>
                  <a:pt x="809073" y="147206"/>
                </a:lnTo>
                <a:lnTo>
                  <a:pt x="666750" y="266700"/>
                </a:lnTo>
                <a:lnTo>
                  <a:pt x="633412" y="228600"/>
                </a:lnTo>
                <a:lnTo>
                  <a:pt x="490537" y="276225"/>
                </a:lnTo>
                <a:lnTo>
                  <a:pt x="433387" y="228600"/>
                </a:lnTo>
                <a:lnTo>
                  <a:pt x="342900" y="261938"/>
                </a:lnTo>
                <a:lnTo>
                  <a:pt x="361950" y="319088"/>
                </a:lnTo>
                <a:lnTo>
                  <a:pt x="290512" y="404813"/>
                </a:lnTo>
                <a:lnTo>
                  <a:pt x="381000" y="490538"/>
                </a:lnTo>
                <a:lnTo>
                  <a:pt x="347662" y="571500"/>
                </a:lnTo>
                <a:lnTo>
                  <a:pt x="352425" y="657225"/>
                </a:lnTo>
                <a:lnTo>
                  <a:pt x="190500" y="723900"/>
                </a:lnTo>
                <a:lnTo>
                  <a:pt x="138112" y="838200"/>
                </a:lnTo>
                <a:lnTo>
                  <a:pt x="90487" y="814388"/>
                </a:lnTo>
                <a:lnTo>
                  <a:pt x="0" y="857250"/>
                </a:lnTo>
                <a:lnTo>
                  <a:pt x="100012" y="947738"/>
                </a:lnTo>
                <a:lnTo>
                  <a:pt x="90487" y="1047750"/>
                </a:lnTo>
                <a:lnTo>
                  <a:pt x="123825" y="1076325"/>
                </a:lnTo>
                <a:lnTo>
                  <a:pt x="190500" y="1033463"/>
                </a:lnTo>
                <a:lnTo>
                  <a:pt x="223837" y="1038225"/>
                </a:lnTo>
                <a:lnTo>
                  <a:pt x="209550" y="1162050"/>
                </a:lnTo>
                <a:lnTo>
                  <a:pt x="280987" y="1152525"/>
                </a:lnTo>
                <a:lnTo>
                  <a:pt x="328612" y="1195388"/>
                </a:lnTo>
                <a:lnTo>
                  <a:pt x="209550" y="1319213"/>
                </a:lnTo>
                <a:lnTo>
                  <a:pt x="147637" y="1533525"/>
                </a:lnTo>
                <a:lnTo>
                  <a:pt x="180975" y="1604963"/>
                </a:lnTo>
                <a:lnTo>
                  <a:pt x="304800" y="1552575"/>
                </a:lnTo>
                <a:lnTo>
                  <a:pt x="381000" y="1585913"/>
                </a:lnTo>
                <a:lnTo>
                  <a:pt x="590550" y="1471613"/>
                </a:lnTo>
                <a:lnTo>
                  <a:pt x="762000" y="1409700"/>
                </a:lnTo>
                <a:lnTo>
                  <a:pt x="919162" y="1414463"/>
                </a:lnTo>
                <a:lnTo>
                  <a:pt x="1071562" y="1371600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04ED28-A115-43D1-96AF-FB85A2E2E4E2}"/>
              </a:ext>
            </a:extLst>
          </p:cNvPr>
          <p:cNvGrpSpPr/>
          <p:nvPr/>
        </p:nvGrpSpPr>
        <p:grpSpPr>
          <a:xfrm>
            <a:off x="4166419" y="1725758"/>
            <a:ext cx="3674013" cy="743528"/>
            <a:chOff x="4195663" y="1725758"/>
            <a:chExt cx="3674013" cy="74352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118BA1D-E473-4960-9E8B-4DFC4F18E4D5}"/>
                </a:ext>
              </a:extLst>
            </p:cNvPr>
            <p:cNvGrpSpPr/>
            <p:nvPr/>
          </p:nvGrpSpPr>
          <p:grpSpPr>
            <a:xfrm>
              <a:off x="4195663" y="1725758"/>
              <a:ext cx="3674013" cy="743528"/>
              <a:chOff x="4195663" y="1725758"/>
              <a:chExt cx="3674013" cy="743528"/>
            </a:xfrm>
          </p:grpSpPr>
          <p:sp>
            <p:nvSpPr>
              <p:cNvPr id="56" name="RbLeanShape Right U-Shape 13"/>
              <p:cNvSpPr/>
              <p:nvPr/>
            </p:nvSpPr>
            <p:spPr>
              <a:xfrm rot="5400000">
                <a:off x="5866992" y="462656"/>
                <a:ext cx="331355" cy="3674013"/>
              </a:xfrm>
              <a:custGeom>
                <a:avLst/>
                <a:gdLst>
                  <a:gd name="connsiteX0" fmla="*/ 1270000 w 1270000"/>
                  <a:gd name="connsiteY0" fmla="*/ 0 h 3175000"/>
                  <a:gd name="connsiteX1" fmla="*/ 0 w 1270000"/>
                  <a:gd name="connsiteY1" fmla="*/ 0 h 3175000"/>
                  <a:gd name="connsiteX2" fmla="*/ 0 w 1270000"/>
                  <a:gd name="connsiteY2" fmla="*/ 3175000 h 3175000"/>
                  <a:gd name="connsiteX3" fmla="*/ 1270000 w 1270000"/>
                  <a:gd name="connsiteY3" fmla="*/ 3175000 h 317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0" h="3175000">
                    <a:moveTo>
                      <a:pt x="1270000" y="0"/>
                    </a:moveTo>
                    <a:lnTo>
                      <a:pt x="0" y="0"/>
                    </a:lnTo>
                    <a:lnTo>
                      <a:pt x="0" y="3175000"/>
                    </a:lnTo>
                    <a:lnTo>
                      <a:pt x="1270000" y="3175000"/>
                    </a:lnTo>
                  </a:path>
                </a:pathLst>
              </a:custGeom>
              <a:ln w="19050">
                <a:solidFill>
                  <a:srgbClr val="DA1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0000" tIns="90000" rIns="0" bIns="0" rtlCol="0" anchor="t"/>
              <a:lstStyle/>
              <a:p>
                <a:pPr fontAlgn="ctr"/>
                <a:endParaRPr lang="en-GB" sz="1300" b="1" dirty="0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660905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1" name="Picture 2" descr="http://upload.wikimedia.org/wikipedia/de/f/f7/Karte_gruene_schweiz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rgbClr val="D2D2D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6836" y="1882054"/>
                <a:ext cx="591666" cy="427699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Forme libre 5"/>
            <p:cNvSpPr/>
            <p:nvPr/>
          </p:nvSpPr>
          <p:spPr>
            <a:xfrm>
              <a:off x="5745959" y="1947491"/>
              <a:ext cx="324921" cy="331992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45806 w 1838325"/>
                <a:gd name="connsiteY1" fmla="*/ 1362053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32124 w 1865674"/>
                <a:gd name="connsiteY0" fmla="*/ 1481137 h 1771650"/>
                <a:gd name="connsiteX1" fmla="*/ 273155 w 1865674"/>
                <a:gd name="connsiteY1" fmla="*/ 1362053 h 1771650"/>
                <a:gd name="connsiteX2" fmla="*/ 198799 w 1865674"/>
                <a:gd name="connsiteY2" fmla="*/ 1362075 h 1771650"/>
                <a:gd name="connsiteX3" fmla="*/ 155936 w 1865674"/>
                <a:gd name="connsiteY3" fmla="*/ 1419225 h 1771650"/>
                <a:gd name="connsiteX4" fmla="*/ 174986 w 1865674"/>
                <a:gd name="connsiteY4" fmla="*/ 1323975 h 1771650"/>
                <a:gd name="connsiteX5" fmla="*/ 232136 w 1865674"/>
                <a:gd name="connsiteY5" fmla="*/ 1214437 h 1771650"/>
                <a:gd name="connsiteX6" fmla="*/ 365486 w 1865674"/>
                <a:gd name="connsiteY6" fmla="*/ 1143000 h 1771650"/>
                <a:gd name="connsiteX7" fmla="*/ 394061 w 1865674"/>
                <a:gd name="connsiteY7" fmla="*/ 1114425 h 1771650"/>
                <a:gd name="connsiteX8" fmla="*/ 508361 w 1865674"/>
                <a:gd name="connsiteY8" fmla="*/ 1109662 h 1771650"/>
                <a:gd name="connsiteX9" fmla="*/ 636949 w 1865674"/>
                <a:gd name="connsiteY9" fmla="*/ 1138237 h 1771650"/>
                <a:gd name="connsiteX10" fmla="*/ 732199 w 1865674"/>
                <a:gd name="connsiteY10" fmla="*/ 1209675 h 1771650"/>
                <a:gd name="connsiteX11" fmla="*/ 736961 w 1865674"/>
                <a:gd name="connsiteY11" fmla="*/ 1238250 h 1771650"/>
                <a:gd name="connsiteX12" fmla="*/ 665524 w 1865674"/>
                <a:gd name="connsiteY12" fmla="*/ 1247775 h 1771650"/>
                <a:gd name="connsiteX13" fmla="*/ 694099 w 1865674"/>
                <a:gd name="connsiteY13" fmla="*/ 1543050 h 1771650"/>
                <a:gd name="connsiteX14" fmla="*/ 898886 w 1865674"/>
                <a:gd name="connsiteY14" fmla="*/ 1771650 h 1771650"/>
                <a:gd name="connsiteX15" fmla="*/ 1217974 w 1865674"/>
                <a:gd name="connsiteY15" fmla="*/ 1662112 h 1771650"/>
                <a:gd name="connsiteX16" fmla="*/ 1441811 w 1865674"/>
                <a:gd name="connsiteY16" fmla="*/ 1733550 h 1771650"/>
                <a:gd name="connsiteX17" fmla="*/ 1637074 w 1865674"/>
                <a:gd name="connsiteY17" fmla="*/ 1485900 h 1771650"/>
                <a:gd name="connsiteX18" fmla="*/ 1681014 w 1865674"/>
                <a:gd name="connsiteY18" fmla="*/ 1374786 h 1771650"/>
                <a:gd name="connsiteX19" fmla="*/ 1822811 w 1865674"/>
                <a:gd name="connsiteY19" fmla="*/ 1138237 h 1771650"/>
                <a:gd name="connsiteX20" fmla="*/ 1865674 w 1865674"/>
                <a:gd name="connsiteY20" fmla="*/ 1057275 h 1771650"/>
                <a:gd name="connsiteX21" fmla="*/ 1851386 w 1865674"/>
                <a:gd name="connsiteY21" fmla="*/ 1023937 h 1771650"/>
                <a:gd name="connsiteX22" fmla="*/ 1737086 w 1865674"/>
                <a:gd name="connsiteY22" fmla="*/ 1085850 h 1771650"/>
                <a:gd name="connsiteX23" fmla="*/ 1570399 w 1865674"/>
                <a:gd name="connsiteY23" fmla="*/ 1090612 h 1771650"/>
                <a:gd name="connsiteX24" fmla="*/ 1451336 w 1865674"/>
                <a:gd name="connsiteY24" fmla="*/ 1143000 h 1771650"/>
                <a:gd name="connsiteX25" fmla="*/ 1394186 w 1865674"/>
                <a:gd name="connsiteY25" fmla="*/ 1157287 h 1771650"/>
                <a:gd name="connsiteX26" fmla="*/ 1189399 w 1865674"/>
                <a:gd name="connsiteY26" fmla="*/ 1271587 h 1771650"/>
                <a:gd name="connsiteX27" fmla="*/ 1103674 w 1865674"/>
                <a:gd name="connsiteY27" fmla="*/ 1228725 h 1771650"/>
                <a:gd name="connsiteX28" fmla="*/ 975086 w 1865674"/>
                <a:gd name="connsiteY28" fmla="*/ 1285875 h 1771650"/>
                <a:gd name="connsiteX29" fmla="*/ 951274 w 1865674"/>
                <a:gd name="connsiteY29" fmla="*/ 1219200 h 1771650"/>
                <a:gd name="connsiteX30" fmla="*/ 1017949 w 1865674"/>
                <a:gd name="connsiteY30" fmla="*/ 1000125 h 1771650"/>
                <a:gd name="connsiteX31" fmla="*/ 1132249 w 1865674"/>
                <a:gd name="connsiteY31" fmla="*/ 876300 h 1771650"/>
                <a:gd name="connsiteX32" fmla="*/ 1089386 w 1865674"/>
                <a:gd name="connsiteY32" fmla="*/ 823912 h 1771650"/>
                <a:gd name="connsiteX33" fmla="*/ 1022711 w 1865674"/>
                <a:gd name="connsiteY33" fmla="*/ 842962 h 1771650"/>
                <a:gd name="connsiteX34" fmla="*/ 1036999 w 1865674"/>
                <a:gd name="connsiteY34" fmla="*/ 723900 h 1771650"/>
                <a:gd name="connsiteX35" fmla="*/ 1008424 w 1865674"/>
                <a:gd name="connsiteY35" fmla="*/ 704850 h 1771650"/>
                <a:gd name="connsiteX36" fmla="*/ 936986 w 1865674"/>
                <a:gd name="connsiteY36" fmla="*/ 752475 h 1771650"/>
                <a:gd name="connsiteX37" fmla="*/ 898886 w 1865674"/>
                <a:gd name="connsiteY37" fmla="*/ 723900 h 1771650"/>
                <a:gd name="connsiteX38" fmla="*/ 913174 w 1865674"/>
                <a:gd name="connsiteY38" fmla="*/ 623887 h 1771650"/>
                <a:gd name="connsiteX39" fmla="*/ 803636 w 1865674"/>
                <a:gd name="connsiteY39" fmla="*/ 533400 h 1771650"/>
                <a:gd name="connsiteX40" fmla="*/ 903649 w 1865674"/>
                <a:gd name="connsiteY40" fmla="*/ 490537 h 1771650"/>
                <a:gd name="connsiteX41" fmla="*/ 946511 w 1865674"/>
                <a:gd name="connsiteY41" fmla="*/ 514350 h 1771650"/>
                <a:gd name="connsiteX42" fmla="*/ 989374 w 1865674"/>
                <a:gd name="connsiteY42" fmla="*/ 409575 h 1771650"/>
                <a:gd name="connsiteX43" fmla="*/ 1160824 w 1865674"/>
                <a:gd name="connsiteY43" fmla="*/ 333375 h 1771650"/>
                <a:gd name="connsiteX44" fmla="*/ 1146536 w 1865674"/>
                <a:gd name="connsiteY44" fmla="*/ 257175 h 1771650"/>
                <a:gd name="connsiteX45" fmla="*/ 1184636 w 1865674"/>
                <a:gd name="connsiteY45" fmla="*/ 166687 h 1771650"/>
                <a:gd name="connsiteX46" fmla="*/ 1103674 w 1865674"/>
                <a:gd name="connsiteY46" fmla="*/ 85725 h 1771650"/>
                <a:gd name="connsiteX47" fmla="*/ 922699 w 1865674"/>
                <a:gd name="connsiteY47" fmla="*/ 71437 h 1771650"/>
                <a:gd name="connsiteX48" fmla="*/ 917936 w 1865674"/>
                <a:gd name="connsiteY48" fmla="*/ 4762 h 1771650"/>
                <a:gd name="connsiteX49" fmla="*/ 798874 w 1865674"/>
                <a:gd name="connsiteY49" fmla="*/ 0 h 1771650"/>
                <a:gd name="connsiteX50" fmla="*/ 727436 w 1865674"/>
                <a:gd name="connsiteY50" fmla="*/ 109537 h 1771650"/>
                <a:gd name="connsiteX51" fmla="*/ 808399 w 1865674"/>
                <a:gd name="connsiteY51" fmla="*/ 133350 h 1771650"/>
                <a:gd name="connsiteX52" fmla="*/ 836974 w 1865674"/>
                <a:gd name="connsiteY52" fmla="*/ 161925 h 1771650"/>
                <a:gd name="connsiteX53" fmla="*/ 532174 w 1865674"/>
                <a:gd name="connsiteY53" fmla="*/ 576262 h 1771650"/>
                <a:gd name="connsiteX54" fmla="*/ 413111 w 1865674"/>
                <a:gd name="connsiteY54" fmla="*/ 585787 h 1771650"/>
                <a:gd name="connsiteX55" fmla="*/ 394061 w 1865674"/>
                <a:gd name="connsiteY55" fmla="*/ 652462 h 1771650"/>
                <a:gd name="connsiteX56" fmla="*/ 403586 w 1865674"/>
                <a:gd name="connsiteY56" fmla="*/ 795337 h 1771650"/>
                <a:gd name="connsiteX57" fmla="*/ 136886 w 1865674"/>
                <a:gd name="connsiteY57" fmla="*/ 1014412 h 1771650"/>
                <a:gd name="connsiteX58" fmla="*/ 170224 w 1865674"/>
                <a:gd name="connsiteY58" fmla="*/ 1047750 h 1771650"/>
                <a:gd name="connsiteX59" fmla="*/ 108311 w 1865674"/>
                <a:gd name="connsiteY59" fmla="*/ 1162050 h 1771650"/>
                <a:gd name="connsiteX60" fmla="*/ 160699 w 1865674"/>
                <a:gd name="connsiteY60" fmla="*/ 1252537 h 1771650"/>
                <a:gd name="connsiteX61" fmla="*/ 117836 w 1865674"/>
                <a:gd name="connsiteY61" fmla="*/ 1395412 h 1771650"/>
                <a:gd name="connsiteX62" fmla="*/ 0 w 1865674"/>
                <a:gd name="connsiteY62" fmla="*/ 1360447 h 1771650"/>
                <a:gd name="connsiteX63" fmla="*/ 27349 w 1865674"/>
                <a:gd name="connsiteY63" fmla="*/ 1466850 h 1771650"/>
                <a:gd name="connsiteX64" fmla="*/ 132124 w 1865674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65674" h="1771650">
                  <a:moveTo>
                    <a:pt x="132124" y="1481137"/>
                  </a:moveTo>
                  <a:lnTo>
                    <a:pt x="273155" y="1362053"/>
                  </a:lnTo>
                  <a:lnTo>
                    <a:pt x="198799" y="1362075"/>
                  </a:lnTo>
                  <a:lnTo>
                    <a:pt x="155936" y="1419225"/>
                  </a:lnTo>
                  <a:lnTo>
                    <a:pt x="174986" y="1323975"/>
                  </a:lnTo>
                  <a:lnTo>
                    <a:pt x="232136" y="1214437"/>
                  </a:lnTo>
                  <a:lnTo>
                    <a:pt x="365486" y="1143000"/>
                  </a:lnTo>
                  <a:lnTo>
                    <a:pt x="394061" y="1114425"/>
                  </a:lnTo>
                  <a:lnTo>
                    <a:pt x="508361" y="1109662"/>
                  </a:lnTo>
                  <a:lnTo>
                    <a:pt x="636949" y="1138237"/>
                  </a:lnTo>
                  <a:lnTo>
                    <a:pt x="732199" y="1209675"/>
                  </a:lnTo>
                  <a:lnTo>
                    <a:pt x="736961" y="1238250"/>
                  </a:lnTo>
                  <a:lnTo>
                    <a:pt x="665524" y="1247775"/>
                  </a:lnTo>
                  <a:lnTo>
                    <a:pt x="694099" y="1543050"/>
                  </a:lnTo>
                  <a:lnTo>
                    <a:pt x="898886" y="1771650"/>
                  </a:lnTo>
                  <a:lnTo>
                    <a:pt x="1217974" y="1662112"/>
                  </a:lnTo>
                  <a:lnTo>
                    <a:pt x="1441811" y="1733550"/>
                  </a:lnTo>
                  <a:lnTo>
                    <a:pt x="1637074" y="1485900"/>
                  </a:lnTo>
                  <a:lnTo>
                    <a:pt x="1681014" y="1374786"/>
                  </a:lnTo>
                  <a:lnTo>
                    <a:pt x="1822811" y="1138237"/>
                  </a:lnTo>
                  <a:lnTo>
                    <a:pt x="1865674" y="1057275"/>
                  </a:lnTo>
                  <a:lnTo>
                    <a:pt x="1851386" y="1023937"/>
                  </a:lnTo>
                  <a:lnTo>
                    <a:pt x="1737086" y="1085850"/>
                  </a:lnTo>
                  <a:lnTo>
                    <a:pt x="1570399" y="1090612"/>
                  </a:lnTo>
                  <a:lnTo>
                    <a:pt x="1451336" y="1143000"/>
                  </a:lnTo>
                  <a:lnTo>
                    <a:pt x="1394186" y="1157287"/>
                  </a:lnTo>
                  <a:lnTo>
                    <a:pt x="1189399" y="1271587"/>
                  </a:lnTo>
                  <a:lnTo>
                    <a:pt x="1103674" y="1228725"/>
                  </a:lnTo>
                  <a:lnTo>
                    <a:pt x="975086" y="1285875"/>
                  </a:lnTo>
                  <a:lnTo>
                    <a:pt x="951274" y="1219200"/>
                  </a:lnTo>
                  <a:lnTo>
                    <a:pt x="1017949" y="1000125"/>
                  </a:lnTo>
                  <a:lnTo>
                    <a:pt x="1132249" y="876300"/>
                  </a:lnTo>
                  <a:lnTo>
                    <a:pt x="1089386" y="823912"/>
                  </a:lnTo>
                  <a:lnTo>
                    <a:pt x="1022711" y="842962"/>
                  </a:lnTo>
                  <a:lnTo>
                    <a:pt x="1036999" y="723900"/>
                  </a:lnTo>
                  <a:lnTo>
                    <a:pt x="1008424" y="704850"/>
                  </a:lnTo>
                  <a:lnTo>
                    <a:pt x="936986" y="752475"/>
                  </a:lnTo>
                  <a:lnTo>
                    <a:pt x="898886" y="723900"/>
                  </a:lnTo>
                  <a:lnTo>
                    <a:pt x="913174" y="623887"/>
                  </a:lnTo>
                  <a:lnTo>
                    <a:pt x="803636" y="533400"/>
                  </a:lnTo>
                  <a:lnTo>
                    <a:pt x="903649" y="490537"/>
                  </a:lnTo>
                  <a:lnTo>
                    <a:pt x="946511" y="514350"/>
                  </a:lnTo>
                  <a:lnTo>
                    <a:pt x="989374" y="409575"/>
                  </a:lnTo>
                  <a:lnTo>
                    <a:pt x="1160824" y="333375"/>
                  </a:lnTo>
                  <a:lnTo>
                    <a:pt x="1146536" y="257175"/>
                  </a:lnTo>
                  <a:lnTo>
                    <a:pt x="1184636" y="166687"/>
                  </a:lnTo>
                  <a:lnTo>
                    <a:pt x="1103674" y="85725"/>
                  </a:lnTo>
                  <a:lnTo>
                    <a:pt x="922699" y="71437"/>
                  </a:lnTo>
                  <a:lnTo>
                    <a:pt x="917936" y="4762"/>
                  </a:lnTo>
                  <a:lnTo>
                    <a:pt x="798874" y="0"/>
                  </a:lnTo>
                  <a:lnTo>
                    <a:pt x="727436" y="109537"/>
                  </a:lnTo>
                  <a:lnTo>
                    <a:pt x="808399" y="133350"/>
                  </a:lnTo>
                  <a:lnTo>
                    <a:pt x="836974" y="161925"/>
                  </a:lnTo>
                  <a:lnTo>
                    <a:pt x="532174" y="576262"/>
                  </a:lnTo>
                  <a:lnTo>
                    <a:pt x="413111" y="585787"/>
                  </a:lnTo>
                  <a:lnTo>
                    <a:pt x="394061" y="652462"/>
                  </a:lnTo>
                  <a:lnTo>
                    <a:pt x="403586" y="795337"/>
                  </a:lnTo>
                  <a:lnTo>
                    <a:pt x="136886" y="1014412"/>
                  </a:lnTo>
                  <a:lnTo>
                    <a:pt x="170224" y="1047750"/>
                  </a:lnTo>
                  <a:lnTo>
                    <a:pt x="108311" y="1162050"/>
                  </a:lnTo>
                  <a:lnTo>
                    <a:pt x="160699" y="1252537"/>
                  </a:lnTo>
                  <a:lnTo>
                    <a:pt x="117836" y="1395412"/>
                  </a:lnTo>
                  <a:lnTo>
                    <a:pt x="0" y="1360447"/>
                  </a:lnTo>
                  <a:lnTo>
                    <a:pt x="27349" y="1466850"/>
                  </a:lnTo>
                  <a:lnTo>
                    <a:pt x="132124" y="148113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1EC761-1D43-44FF-A435-3CE290CAC5FD}"/>
              </a:ext>
            </a:extLst>
          </p:cNvPr>
          <p:cNvGrpSpPr/>
          <p:nvPr/>
        </p:nvGrpSpPr>
        <p:grpSpPr>
          <a:xfrm>
            <a:off x="8019849" y="1725758"/>
            <a:ext cx="3604703" cy="932277"/>
            <a:chOff x="8019849" y="1725758"/>
            <a:chExt cx="3604703" cy="932277"/>
          </a:xfrm>
        </p:grpSpPr>
        <p:sp>
          <p:nvSpPr>
            <p:cNvPr id="59" name="RbLeanShape Right U-Shape 13"/>
            <p:cNvSpPr/>
            <p:nvPr/>
          </p:nvSpPr>
          <p:spPr>
            <a:xfrm rot="5400000">
              <a:off x="9656523" y="497313"/>
              <a:ext cx="331355" cy="360470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en-GB" sz="1300" b="1" dirty="0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9370880" y="1725758"/>
              <a:ext cx="902640" cy="932277"/>
              <a:chOff x="9376293" y="1725758"/>
              <a:chExt cx="902640" cy="932277"/>
            </a:xfrm>
          </p:grpSpPr>
          <p:sp>
            <p:nvSpPr>
              <p:cNvPr id="71" name="Ellipse 70"/>
              <p:cNvSpPr/>
              <p:nvPr/>
            </p:nvSpPr>
            <p:spPr>
              <a:xfrm>
                <a:off x="9455849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9376293" y="2319481"/>
                <a:ext cx="902640" cy="338554"/>
              </a:xfrm>
              <a:prstGeom prst="rect">
                <a:avLst/>
              </a:prstGeom>
              <a:noFill/>
            </p:spPr>
            <p:txBody>
              <a:bodyPr spcFirstLastPara="1" wrap="none" numCol="1" rtlCol="0">
                <a:prstTxWarp prst="textArchDown">
                  <a:avLst/>
                </a:prstTxWarp>
                <a:spAutoFit/>
              </a:bodyPr>
              <a:lstStyle>
                <a:defPPr>
                  <a:defRPr lang="de-DE"/>
                </a:defPPr>
                <a:lvl1pPr algn="ctr">
                  <a:defRPr sz="1600" b="1">
                    <a:solidFill>
                      <a:srgbClr val="DA1838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r>
                  <a:rPr lang="en-GB" dirty="0"/>
                  <a:t>Italian-speaking</a:t>
                </a:r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9531780" y="1847551"/>
                <a:ext cx="591666" cy="463337"/>
                <a:chOff x="9542296" y="1847551"/>
                <a:chExt cx="591666" cy="463337"/>
              </a:xfrm>
            </p:grpSpPr>
            <p:pic>
              <p:nvPicPr>
                <p:cNvPr id="52" name="Picture 2" descr="http://upload.wikimedia.org/wikipedia/de/f/f7/Karte_gruene_schweiz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rgbClr val="D2D2D2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2296" y="1847551"/>
                  <a:ext cx="591666" cy="41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Forme libre 7"/>
                <p:cNvSpPr/>
                <p:nvPr/>
              </p:nvSpPr>
              <p:spPr>
                <a:xfrm>
                  <a:off x="9826765" y="2077742"/>
                  <a:ext cx="183713" cy="233146"/>
                </a:xfrm>
                <a:custGeom>
                  <a:avLst/>
                  <a:gdLst>
                    <a:gd name="connsiteX0" fmla="*/ 38100 w 704850"/>
                    <a:gd name="connsiteY0" fmla="*/ 90488 h 847725"/>
                    <a:gd name="connsiteX1" fmla="*/ 0 w 704850"/>
                    <a:gd name="connsiteY1" fmla="*/ 176213 h 847725"/>
                    <a:gd name="connsiteX2" fmla="*/ 57150 w 704850"/>
                    <a:gd name="connsiteY2" fmla="*/ 171450 h 847725"/>
                    <a:gd name="connsiteX3" fmla="*/ 76200 w 704850"/>
                    <a:gd name="connsiteY3" fmla="*/ 381000 h 847725"/>
                    <a:gd name="connsiteX4" fmla="*/ 366712 w 704850"/>
                    <a:gd name="connsiteY4" fmla="*/ 585788 h 847725"/>
                    <a:gd name="connsiteX5" fmla="*/ 338137 w 704850"/>
                    <a:gd name="connsiteY5" fmla="*/ 685800 h 847725"/>
                    <a:gd name="connsiteX6" fmla="*/ 442912 w 704850"/>
                    <a:gd name="connsiteY6" fmla="*/ 833438 h 847725"/>
                    <a:gd name="connsiteX7" fmla="*/ 490537 w 704850"/>
                    <a:gd name="connsiteY7" fmla="*/ 847725 h 847725"/>
                    <a:gd name="connsiteX8" fmla="*/ 490537 w 704850"/>
                    <a:gd name="connsiteY8" fmla="*/ 561975 h 847725"/>
                    <a:gd name="connsiteX9" fmla="*/ 681037 w 704850"/>
                    <a:gd name="connsiteY9" fmla="*/ 304800 h 847725"/>
                    <a:gd name="connsiteX10" fmla="*/ 681037 w 704850"/>
                    <a:gd name="connsiteY10" fmla="*/ 133350 h 847725"/>
                    <a:gd name="connsiteX11" fmla="*/ 704850 w 704850"/>
                    <a:gd name="connsiteY11" fmla="*/ 119063 h 847725"/>
                    <a:gd name="connsiteX12" fmla="*/ 681037 w 704850"/>
                    <a:gd name="connsiteY12" fmla="*/ 85725 h 847725"/>
                    <a:gd name="connsiteX13" fmla="*/ 523875 w 704850"/>
                    <a:gd name="connsiteY13" fmla="*/ 128588 h 847725"/>
                    <a:gd name="connsiteX14" fmla="*/ 476250 w 704850"/>
                    <a:gd name="connsiteY14" fmla="*/ 0 h 847725"/>
                    <a:gd name="connsiteX15" fmla="*/ 366712 w 704850"/>
                    <a:gd name="connsiteY15" fmla="*/ 61913 h 847725"/>
                    <a:gd name="connsiteX16" fmla="*/ 266700 w 704850"/>
                    <a:gd name="connsiteY16" fmla="*/ 23813 h 847725"/>
                    <a:gd name="connsiteX17" fmla="*/ 209550 w 704850"/>
                    <a:gd name="connsiteY17" fmla="*/ 61913 h 847725"/>
                    <a:gd name="connsiteX18" fmla="*/ 138112 w 704850"/>
                    <a:gd name="connsiteY18" fmla="*/ 33338 h 847725"/>
                    <a:gd name="connsiteX19" fmla="*/ 38100 w 704850"/>
                    <a:gd name="connsiteY19" fmla="*/ 90488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4850" h="847725">
                      <a:moveTo>
                        <a:pt x="38100" y="90488"/>
                      </a:moveTo>
                      <a:lnTo>
                        <a:pt x="0" y="176213"/>
                      </a:lnTo>
                      <a:lnTo>
                        <a:pt x="57150" y="171450"/>
                      </a:lnTo>
                      <a:lnTo>
                        <a:pt x="76200" y="381000"/>
                      </a:lnTo>
                      <a:lnTo>
                        <a:pt x="366712" y="585788"/>
                      </a:lnTo>
                      <a:lnTo>
                        <a:pt x="338137" y="685800"/>
                      </a:lnTo>
                      <a:lnTo>
                        <a:pt x="442912" y="833438"/>
                      </a:lnTo>
                      <a:lnTo>
                        <a:pt x="490537" y="847725"/>
                      </a:lnTo>
                      <a:lnTo>
                        <a:pt x="490537" y="561975"/>
                      </a:lnTo>
                      <a:lnTo>
                        <a:pt x="681037" y="304800"/>
                      </a:lnTo>
                      <a:lnTo>
                        <a:pt x="681037" y="133350"/>
                      </a:lnTo>
                      <a:lnTo>
                        <a:pt x="704850" y="119063"/>
                      </a:lnTo>
                      <a:lnTo>
                        <a:pt x="681037" y="85725"/>
                      </a:lnTo>
                      <a:lnTo>
                        <a:pt x="523875" y="128588"/>
                      </a:lnTo>
                      <a:lnTo>
                        <a:pt x="476250" y="0"/>
                      </a:lnTo>
                      <a:lnTo>
                        <a:pt x="366712" y="61913"/>
                      </a:lnTo>
                      <a:lnTo>
                        <a:pt x="266700" y="23813"/>
                      </a:lnTo>
                      <a:lnTo>
                        <a:pt x="209550" y="61913"/>
                      </a:lnTo>
                      <a:lnTo>
                        <a:pt x="138112" y="33338"/>
                      </a:lnTo>
                      <a:lnTo>
                        <a:pt x="38100" y="90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125" name="Gerade Verbindung 124"/>
          <p:cNvCxnSpPr>
            <a:cxnSpLocks/>
          </p:cNvCxnSpPr>
          <p:nvPr/>
        </p:nvCxnSpPr>
        <p:spPr>
          <a:xfrm>
            <a:off x="4201413" y="4868550"/>
            <a:ext cx="351759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DIGIMIG - The research project on the digital migration of radio usage in Switzerland</a:t>
            </a:r>
          </a:p>
        </p:txBody>
      </p:sp>
      <p:cxnSp>
        <p:nvCxnSpPr>
          <p:cNvPr id="208" name="Gerade Verbindung 20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hteck 208"/>
          <p:cNvSpPr/>
          <p:nvPr/>
        </p:nvSpPr>
        <p:spPr>
          <a:xfrm>
            <a:off x="10437607" y="6808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DA1838"/>
                </a:solidFill>
              </a:rPr>
              <a:t>LANGUAGE REGION</a:t>
            </a:r>
          </a:p>
        </p:txBody>
      </p:sp>
      <p:sp>
        <p:nvSpPr>
          <p:cNvPr id="210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en-GB" dirty="0"/>
              <a:t>Radio use by language region</a:t>
            </a:r>
          </a:p>
        </p:txBody>
      </p:sp>
      <p:cxnSp>
        <p:nvCxnSpPr>
          <p:cNvPr id="403" name="Gerade Verbindung 124">
            <a:extLst>
              <a:ext uri="{FF2B5EF4-FFF2-40B4-BE49-F238E27FC236}">
                <a16:creationId xmlns:a16="http://schemas.microsoft.com/office/drawing/2014/main" id="{0E095672-EEF3-43C7-B4A4-7240B09D2FF0}"/>
              </a:ext>
            </a:extLst>
          </p:cNvPr>
          <p:cNvCxnSpPr>
            <a:cxnSpLocks/>
          </p:cNvCxnSpPr>
          <p:nvPr/>
        </p:nvCxnSpPr>
        <p:spPr>
          <a:xfrm>
            <a:off x="316354" y="4868550"/>
            <a:ext cx="3609603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E3EBC4C1-A694-413E-87DC-E0007C27B3AC}"/>
              </a:ext>
            </a:extLst>
          </p:cNvPr>
          <p:cNvSpPr/>
          <p:nvPr/>
        </p:nvSpPr>
        <p:spPr>
          <a:xfrm>
            <a:off x="5515057" y="5840419"/>
            <a:ext cx="962853" cy="150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2BE998CA-A09E-44C3-B706-8E2B07F0D102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903623C-EBC5-4209-B6EC-601E8C814C37}"/>
                </a:ext>
              </a:extLst>
            </p:cNvPr>
            <p:cNvGrpSpPr/>
            <p:nvPr/>
          </p:nvGrpSpPr>
          <p:grpSpPr>
            <a:xfrm>
              <a:off x="346062" y="6032376"/>
              <a:ext cx="873325" cy="276999"/>
              <a:chOff x="346062" y="6011422"/>
              <a:chExt cx="873325" cy="276999"/>
            </a:xfrm>
          </p:grpSpPr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FC252E3-82E0-4875-83B6-BF45877B0413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3" name="Textfeld 182">
                <a:extLst>
                  <a:ext uri="{FF2B5EF4-FFF2-40B4-BE49-F238E27FC236}">
                    <a16:creationId xmlns:a16="http://schemas.microsoft.com/office/drawing/2014/main" id="{B096374E-84CB-4A22-BEDE-D1B3731A7771}"/>
                  </a:ext>
                </a:extLst>
              </p:cNvPr>
              <p:cNvSpPr txBox="1"/>
              <p:nvPr/>
            </p:nvSpPr>
            <p:spPr>
              <a:xfrm>
                <a:off x="755102" y="6011422"/>
                <a:ext cx="4642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Analogue/FM</a:t>
                </a:r>
              </a:p>
            </p:txBody>
          </p:sp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7D5A5CD6-1451-47BD-88C4-5940BCE97098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40" name="Gruppieren 139">
                <a:extLst>
                  <a:ext uri="{FF2B5EF4-FFF2-40B4-BE49-F238E27FC236}">
                    <a16:creationId xmlns:a16="http://schemas.microsoft.com/office/drawing/2014/main" id="{084CB70E-9256-4CD4-BA58-DDD9AA59338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42" name="Freihandform: Form 141">
                  <a:extLst>
                    <a:ext uri="{FF2B5EF4-FFF2-40B4-BE49-F238E27FC236}">
                      <a16:creationId xmlns:a16="http://schemas.microsoft.com/office/drawing/2014/main" id="{A65ACFC3-F8A0-4079-ADDC-E3282EEFCA65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3" name="Rechteck 142">
                  <a:extLst>
                    <a:ext uri="{FF2B5EF4-FFF2-40B4-BE49-F238E27FC236}">
                      <a16:creationId xmlns:a16="http://schemas.microsoft.com/office/drawing/2014/main" id="{A209E381-1156-4FB0-A411-C9AA3D21A73F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4" name="Rechteck 143">
                  <a:extLst>
                    <a:ext uri="{FF2B5EF4-FFF2-40B4-BE49-F238E27FC236}">
                      <a16:creationId xmlns:a16="http://schemas.microsoft.com/office/drawing/2014/main" id="{7339AB43-8314-4E15-872B-FBDA95140D86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5" name="Freihandform: Form 144">
                  <a:extLst>
                    <a:ext uri="{FF2B5EF4-FFF2-40B4-BE49-F238E27FC236}">
                      <a16:creationId xmlns:a16="http://schemas.microsoft.com/office/drawing/2014/main" id="{41D9FE9D-4E03-4956-BE6E-7001FEA14DFF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6" name="Freihandform: Form 165">
                  <a:extLst>
                    <a:ext uri="{FF2B5EF4-FFF2-40B4-BE49-F238E27FC236}">
                      <a16:creationId xmlns:a16="http://schemas.microsoft.com/office/drawing/2014/main" id="{7BCF5C03-2107-42DC-9D24-D81F7DA79A26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9" name="Rechteck 178">
                  <a:extLst>
                    <a:ext uri="{FF2B5EF4-FFF2-40B4-BE49-F238E27FC236}">
                      <a16:creationId xmlns:a16="http://schemas.microsoft.com/office/drawing/2014/main" id="{D8B9DCE5-1A9A-4A26-85F8-D66904109958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" name="Rechteck 179">
                  <a:extLst>
                    <a:ext uri="{FF2B5EF4-FFF2-40B4-BE49-F238E27FC236}">
                      <a16:creationId xmlns:a16="http://schemas.microsoft.com/office/drawing/2014/main" id="{E6974E1D-0A10-4EC8-ACE6-8B1EBDE21257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" name="Rechteck 180">
                  <a:extLst>
                    <a:ext uri="{FF2B5EF4-FFF2-40B4-BE49-F238E27FC236}">
                      <a16:creationId xmlns:a16="http://schemas.microsoft.com/office/drawing/2014/main" id="{EB608EB3-83E9-48F8-A1EF-15EA4A9F143D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237E8F88-00CD-4D3C-B056-5DC8E505F0D2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en-GB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en-GB" sz="9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3F1DC0A6-89EE-4691-BF14-F0186FE9B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7330018-2F01-4BEC-A1F5-6EE7D59601C2}"/>
              </a:ext>
            </a:extLst>
          </p:cNvPr>
          <p:cNvGrpSpPr/>
          <p:nvPr/>
        </p:nvGrpSpPr>
        <p:grpSpPr>
          <a:xfrm>
            <a:off x="7675081" y="3249286"/>
            <a:ext cx="360000" cy="1480978"/>
            <a:chOff x="7670170" y="3245418"/>
            <a:chExt cx="360000" cy="1480978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BBC8CAB-5DA3-4EC6-BA69-A573B91E8B12}"/>
                </a:ext>
              </a:extLst>
            </p:cNvPr>
            <p:cNvSpPr txBox="1"/>
            <p:nvPr/>
          </p:nvSpPr>
          <p:spPr>
            <a:xfrm>
              <a:off x="7670170" y="45305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3.3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804E9E30-0D48-48E9-BF8B-F304D024AAEC}"/>
                </a:ext>
              </a:extLst>
            </p:cNvPr>
            <p:cNvSpPr txBox="1"/>
            <p:nvPr/>
          </p:nvSpPr>
          <p:spPr>
            <a:xfrm>
              <a:off x="7670170" y="395110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3.5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F6F4FC59-3F4E-4D1D-9F5E-931CDF6F5D94}"/>
                </a:ext>
              </a:extLst>
            </p:cNvPr>
            <p:cNvSpPr txBox="1"/>
            <p:nvPr/>
          </p:nvSpPr>
          <p:spPr>
            <a:xfrm>
              <a:off x="7670170" y="324541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3.7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F2951E8-5DFB-4516-9BAD-7BC0373C584E}"/>
              </a:ext>
            </a:extLst>
          </p:cNvPr>
          <p:cNvGrpSpPr/>
          <p:nvPr/>
        </p:nvGrpSpPr>
        <p:grpSpPr>
          <a:xfrm>
            <a:off x="3885068" y="3143796"/>
            <a:ext cx="360000" cy="1614347"/>
            <a:chOff x="7670170" y="3143796"/>
            <a:chExt cx="360000" cy="161434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243EA3E-7F41-43F6-8D9A-328A597D68D2}"/>
                </a:ext>
              </a:extLst>
            </p:cNvPr>
            <p:cNvSpPr txBox="1"/>
            <p:nvPr/>
          </p:nvSpPr>
          <p:spPr>
            <a:xfrm>
              <a:off x="7670170" y="456232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1.8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D8A9003-2B49-4672-8DC2-C116DD943AE9}"/>
                </a:ext>
              </a:extLst>
            </p:cNvPr>
            <p:cNvSpPr txBox="1"/>
            <p:nvPr/>
          </p:nvSpPr>
          <p:spPr>
            <a:xfrm>
              <a:off x="7670170" y="392508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2.3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F429AE5-F6A7-4125-86CA-4EC001213421}"/>
                </a:ext>
              </a:extLst>
            </p:cNvPr>
            <p:cNvSpPr txBox="1"/>
            <p:nvPr/>
          </p:nvSpPr>
          <p:spPr>
            <a:xfrm>
              <a:off x="7670170" y="3143796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2.3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993B57F-9D53-4911-9E0C-841D8A8E6421}"/>
              </a:ext>
            </a:extLst>
          </p:cNvPr>
          <p:cNvGrpSpPr/>
          <p:nvPr/>
        </p:nvGrpSpPr>
        <p:grpSpPr>
          <a:xfrm>
            <a:off x="11603820" y="3129082"/>
            <a:ext cx="368157" cy="1559032"/>
            <a:chOff x="7670170" y="3129082"/>
            <a:chExt cx="368157" cy="1559032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95EAE09-FA25-4A36-8C99-92EEB5B5B067}"/>
                </a:ext>
              </a:extLst>
            </p:cNvPr>
            <p:cNvSpPr txBox="1"/>
            <p:nvPr/>
          </p:nvSpPr>
          <p:spPr>
            <a:xfrm>
              <a:off x="7678327" y="4492300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5.5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9918FB6-3B8E-4A9A-9C7C-173CC2CAA0CC}"/>
                </a:ext>
              </a:extLst>
            </p:cNvPr>
            <p:cNvSpPr txBox="1"/>
            <p:nvPr/>
          </p:nvSpPr>
          <p:spPr>
            <a:xfrm>
              <a:off x="7678327" y="3841371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6.0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A1E933D-3918-470A-9330-EC37BD125894}"/>
                </a:ext>
              </a:extLst>
            </p:cNvPr>
            <p:cNvSpPr txBox="1"/>
            <p:nvPr/>
          </p:nvSpPr>
          <p:spPr>
            <a:xfrm>
              <a:off x="7670170" y="31290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F2B800"/>
                  </a:solidFill>
                </a:rPr>
                <a:t>± 5.9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59F5B57-4EFA-0C87-BE9F-068296C672D7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900" dirty="0">
                <a:solidFill>
                  <a:srgbClr val="F2B800"/>
                </a:solidFill>
                <a:latin typeface="+mj-lt"/>
              </a:rPr>
              <a:t>Sampling error (confidence level = 95%) in percentage points</a:t>
            </a:r>
            <a:endParaRPr lang="en-GB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810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4" name="Objekt 4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hteck 75" hidden="1">
            <a:extLst>
              <a:ext uri="{FF2B5EF4-FFF2-40B4-BE49-F238E27FC236}">
                <a16:creationId xmlns:a16="http://schemas.microsoft.com/office/drawing/2014/main" id="{152A73C3-12F7-4C67-88F6-E06AD29A58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1" name="Ellipse 460">
            <a:extLst>
              <a:ext uri="{FF2B5EF4-FFF2-40B4-BE49-F238E27FC236}">
                <a16:creationId xmlns:a16="http://schemas.microsoft.com/office/drawing/2014/main" id="{105810C9-0BCE-436A-9B5C-405CDAE9F2AF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3" name="Diagramm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847034"/>
              </p:ext>
            </p:extLst>
          </p:nvPr>
        </p:nvGraphicFramePr>
        <p:xfrm>
          <a:off x="7698730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1" name="Diagramm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46118"/>
              </p:ext>
            </p:extLst>
          </p:nvPr>
        </p:nvGraphicFramePr>
        <p:xfrm>
          <a:off x="3941367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Diagramm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927889"/>
              </p:ext>
            </p:extLst>
          </p:nvPr>
        </p:nvGraphicFramePr>
        <p:xfrm>
          <a:off x="54948" y="2583952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5</a:t>
            </a:fld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85267" y="783966"/>
            <a:ext cx="10378636" cy="470898"/>
          </a:xfrm>
        </p:spPr>
        <p:txBody>
          <a:bodyPr/>
          <a:lstStyle/>
          <a:p>
            <a:r>
              <a:rPr lang="de-CH" sz="1700" b="0" dirty="0"/>
              <a:t>Radio </a:t>
            </a:r>
            <a:r>
              <a:rPr lang="de-CH" sz="1700" b="0" dirty="0" err="1"/>
              <a:t>listening</a:t>
            </a:r>
            <a:r>
              <a:rPr lang="de-CH" sz="1700" b="0" dirty="0"/>
              <a:t> via </a:t>
            </a:r>
            <a:r>
              <a:rPr lang="de-CH" sz="1700" b="0" dirty="0" err="1"/>
              <a:t>internet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most</a:t>
            </a:r>
            <a:r>
              <a:rPr lang="de-CH" sz="1700" b="0" dirty="0"/>
              <a:t> </a:t>
            </a:r>
            <a:r>
              <a:rPr lang="de-CH" sz="1700" b="0" dirty="0" err="1"/>
              <a:t>popular</a:t>
            </a:r>
            <a:r>
              <a:rPr lang="de-CH" sz="1700" b="0" dirty="0"/>
              <a:t> </a:t>
            </a:r>
            <a:r>
              <a:rPr lang="de-CH" sz="1700" b="0" dirty="0" err="1"/>
              <a:t>among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younger</a:t>
            </a:r>
            <a:r>
              <a:rPr lang="de-CH" sz="1700" b="0" dirty="0"/>
              <a:t> </a:t>
            </a:r>
            <a:r>
              <a:rPr lang="de-CH" sz="1700" b="0" dirty="0" err="1"/>
              <a:t>two</a:t>
            </a:r>
            <a:r>
              <a:rPr lang="de-CH" sz="1700" b="0" dirty="0"/>
              <a:t> </a:t>
            </a:r>
            <a:r>
              <a:rPr lang="de-CH" sz="1700" b="0" dirty="0" err="1"/>
              <a:t>age</a:t>
            </a:r>
            <a:r>
              <a:rPr lang="de-CH" sz="1700" b="0" dirty="0"/>
              <a:t> </a:t>
            </a:r>
            <a:r>
              <a:rPr lang="de-CH" sz="1700" b="0" dirty="0" err="1"/>
              <a:t>groups</a:t>
            </a:r>
            <a:r>
              <a:rPr lang="de-CH" sz="1700" b="0" dirty="0"/>
              <a:t>. </a:t>
            </a:r>
            <a:r>
              <a:rPr lang="de-CH" sz="1700" b="0" dirty="0" err="1"/>
              <a:t>Among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55+ </a:t>
            </a:r>
            <a:r>
              <a:rPr lang="de-CH" sz="1700" b="0" dirty="0" err="1"/>
              <a:t>age</a:t>
            </a:r>
            <a:r>
              <a:rPr lang="de-CH" sz="1700" b="0" dirty="0"/>
              <a:t> </a:t>
            </a:r>
            <a:r>
              <a:rPr lang="de-CH" sz="1700" b="0" dirty="0" err="1"/>
              <a:t>group</a:t>
            </a:r>
            <a:r>
              <a:rPr lang="de-CH" sz="1700" b="0" dirty="0"/>
              <a:t>, DAB+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most</a:t>
            </a:r>
            <a:r>
              <a:rPr lang="de-CH" sz="1700" b="0" dirty="0"/>
              <a:t> </a:t>
            </a:r>
            <a:r>
              <a:rPr lang="de-CH" sz="1700" b="0" dirty="0" err="1"/>
              <a:t>popular</a:t>
            </a:r>
            <a:r>
              <a:rPr lang="de-CH" sz="1700" b="0" dirty="0"/>
              <a:t> </a:t>
            </a:r>
            <a:r>
              <a:rPr lang="de-CH" sz="1700" b="0" dirty="0" err="1"/>
              <a:t>mode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reception</a:t>
            </a:r>
            <a:r>
              <a:rPr lang="de-CH" sz="1700" b="0" dirty="0"/>
              <a:t> at 44%.</a:t>
            </a:r>
          </a:p>
        </p:txBody>
      </p:sp>
      <p:sp>
        <p:nvSpPr>
          <p:cNvPr id="6" name="Rechteck 5"/>
          <p:cNvSpPr/>
          <p:nvPr/>
        </p:nvSpPr>
        <p:spPr>
          <a:xfrm>
            <a:off x="8964459" y="2204094"/>
            <a:ext cx="167738" cy="52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Textfeld 32"/>
          <p:cNvSpPr txBox="1"/>
          <p:nvPr/>
        </p:nvSpPr>
        <p:spPr>
          <a:xfrm>
            <a:off x="371474" y="6367066"/>
            <a:ext cx="113529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n(2023/2)=2’725; (n[15-34, 2023/2]=612, n[35-54, 2023/2]=978, n[55+, 2023/2]=1’135) </a:t>
            </a:r>
          </a:p>
        </p:txBody>
      </p:sp>
      <p:sp>
        <p:nvSpPr>
          <p:cNvPr id="36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11025014" y="413987"/>
            <a:ext cx="424629" cy="401261"/>
            <a:chOff x="10978877" y="392945"/>
            <a:chExt cx="542696" cy="51283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060133" y="400748"/>
              <a:ext cx="98476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5" y="105"/>
                    <a:pt x="94" y="82"/>
                    <a:pt x="83" y="69"/>
                  </a:cubicBezTo>
                  <a:cubicBezTo>
                    <a:pt x="75" y="83"/>
                    <a:pt x="62" y="92"/>
                    <a:pt x="62" y="114"/>
                  </a:cubicBezTo>
                  <a:cubicBezTo>
                    <a:pt x="0" y="103"/>
                    <a:pt x="63" y="28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1351795" y="400748"/>
              <a:ext cx="98745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6" y="105"/>
                    <a:pt x="94" y="82"/>
                    <a:pt x="83" y="69"/>
                  </a:cubicBezTo>
                  <a:cubicBezTo>
                    <a:pt x="74" y="82"/>
                    <a:pt x="63" y="93"/>
                    <a:pt x="62" y="114"/>
                  </a:cubicBezTo>
                  <a:cubicBezTo>
                    <a:pt x="0" y="103"/>
                    <a:pt x="63" y="27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205157" y="392945"/>
              <a:ext cx="85023" cy="80718"/>
            </a:xfrm>
            <a:custGeom>
              <a:avLst/>
              <a:gdLst>
                <a:gd name="T0" fmla="*/ 83 w 134"/>
                <a:gd name="T1" fmla="*/ 0 h 127"/>
                <a:gd name="T2" fmla="*/ 131 w 134"/>
                <a:gd name="T3" fmla="*/ 99 h 127"/>
                <a:gd name="T4" fmla="*/ 104 w 134"/>
                <a:gd name="T5" fmla="*/ 126 h 127"/>
                <a:gd name="T6" fmla="*/ 86 w 134"/>
                <a:gd name="T7" fmla="*/ 81 h 127"/>
                <a:gd name="T8" fmla="*/ 62 w 134"/>
                <a:gd name="T9" fmla="*/ 126 h 127"/>
                <a:gd name="T10" fmla="*/ 83 w 13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7">
                  <a:moveTo>
                    <a:pt x="83" y="0"/>
                  </a:moveTo>
                  <a:cubicBezTo>
                    <a:pt x="89" y="27"/>
                    <a:pt x="134" y="66"/>
                    <a:pt x="131" y="99"/>
                  </a:cubicBezTo>
                  <a:cubicBezTo>
                    <a:pt x="130" y="110"/>
                    <a:pt x="124" y="127"/>
                    <a:pt x="104" y="126"/>
                  </a:cubicBezTo>
                  <a:cubicBezTo>
                    <a:pt x="105" y="104"/>
                    <a:pt x="89" y="99"/>
                    <a:pt x="86" y="81"/>
                  </a:cubicBezTo>
                  <a:cubicBezTo>
                    <a:pt x="74" y="92"/>
                    <a:pt x="67" y="108"/>
                    <a:pt x="62" y="126"/>
                  </a:cubicBezTo>
                  <a:cubicBezTo>
                    <a:pt x="0" y="111"/>
                    <a:pt x="73" y="31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020850" y="486578"/>
              <a:ext cx="463323" cy="255339"/>
            </a:xfrm>
            <a:custGeom>
              <a:avLst/>
              <a:gdLst>
                <a:gd name="T0" fmla="*/ 166 w 729"/>
                <a:gd name="T1" fmla="*/ 0 h 402"/>
                <a:gd name="T2" fmla="*/ 166 w 729"/>
                <a:gd name="T3" fmla="*/ 135 h 402"/>
                <a:gd name="T4" fmla="*/ 352 w 729"/>
                <a:gd name="T5" fmla="*/ 138 h 402"/>
                <a:gd name="T6" fmla="*/ 352 w 729"/>
                <a:gd name="T7" fmla="*/ 0 h 402"/>
                <a:gd name="T8" fmla="*/ 394 w 729"/>
                <a:gd name="T9" fmla="*/ 0 h 402"/>
                <a:gd name="T10" fmla="*/ 394 w 729"/>
                <a:gd name="T11" fmla="*/ 138 h 402"/>
                <a:gd name="T12" fmla="*/ 583 w 729"/>
                <a:gd name="T13" fmla="*/ 138 h 402"/>
                <a:gd name="T14" fmla="*/ 583 w 729"/>
                <a:gd name="T15" fmla="*/ 0 h 402"/>
                <a:gd name="T16" fmla="*/ 625 w 729"/>
                <a:gd name="T17" fmla="*/ 0 h 402"/>
                <a:gd name="T18" fmla="*/ 625 w 729"/>
                <a:gd name="T19" fmla="*/ 138 h 402"/>
                <a:gd name="T20" fmla="*/ 706 w 729"/>
                <a:gd name="T21" fmla="*/ 150 h 402"/>
                <a:gd name="T22" fmla="*/ 721 w 729"/>
                <a:gd name="T23" fmla="*/ 267 h 402"/>
                <a:gd name="T24" fmla="*/ 646 w 729"/>
                <a:gd name="T25" fmla="*/ 342 h 402"/>
                <a:gd name="T26" fmla="*/ 478 w 729"/>
                <a:gd name="T27" fmla="*/ 246 h 402"/>
                <a:gd name="T28" fmla="*/ 424 w 729"/>
                <a:gd name="T29" fmla="*/ 297 h 402"/>
                <a:gd name="T30" fmla="*/ 367 w 729"/>
                <a:gd name="T31" fmla="*/ 342 h 402"/>
                <a:gd name="T32" fmla="*/ 196 w 729"/>
                <a:gd name="T33" fmla="*/ 246 h 402"/>
                <a:gd name="T34" fmla="*/ 37 w 729"/>
                <a:gd name="T35" fmla="*/ 315 h 402"/>
                <a:gd name="T36" fmla="*/ 7 w 729"/>
                <a:gd name="T37" fmla="*/ 270 h 402"/>
                <a:gd name="T38" fmla="*/ 13 w 729"/>
                <a:gd name="T39" fmla="*/ 159 h 402"/>
                <a:gd name="T40" fmla="*/ 121 w 729"/>
                <a:gd name="T41" fmla="*/ 138 h 402"/>
                <a:gd name="T42" fmla="*/ 124 w 729"/>
                <a:gd name="T43" fmla="*/ 0 h 402"/>
                <a:gd name="T44" fmla="*/ 166 w 729"/>
                <a:gd name="T4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9" h="402">
                  <a:moveTo>
                    <a:pt x="166" y="0"/>
                  </a:moveTo>
                  <a:cubicBezTo>
                    <a:pt x="166" y="45"/>
                    <a:pt x="166" y="90"/>
                    <a:pt x="166" y="135"/>
                  </a:cubicBezTo>
                  <a:cubicBezTo>
                    <a:pt x="222" y="142"/>
                    <a:pt x="291" y="136"/>
                    <a:pt x="352" y="138"/>
                  </a:cubicBezTo>
                  <a:cubicBezTo>
                    <a:pt x="352" y="92"/>
                    <a:pt x="352" y="46"/>
                    <a:pt x="352" y="0"/>
                  </a:cubicBezTo>
                  <a:cubicBezTo>
                    <a:pt x="366" y="0"/>
                    <a:pt x="380" y="0"/>
                    <a:pt x="394" y="0"/>
                  </a:cubicBezTo>
                  <a:cubicBezTo>
                    <a:pt x="394" y="46"/>
                    <a:pt x="394" y="92"/>
                    <a:pt x="394" y="138"/>
                  </a:cubicBezTo>
                  <a:cubicBezTo>
                    <a:pt x="457" y="138"/>
                    <a:pt x="520" y="138"/>
                    <a:pt x="583" y="138"/>
                  </a:cubicBezTo>
                  <a:cubicBezTo>
                    <a:pt x="583" y="92"/>
                    <a:pt x="583" y="46"/>
                    <a:pt x="583" y="0"/>
                  </a:cubicBezTo>
                  <a:cubicBezTo>
                    <a:pt x="597" y="0"/>
                    <a:pt x="611" y="0"/>
                    <a:pt x="625" y="0"/>
                  </a:cubicBezTo>
                  <a:cubicBezTo>
                    <a:pt x="625" y="46"/>
                    <a:pt x="625" y="92"/>
                    <a:pt x="625" y="138"/>
                  </a:cubicBezTo>
                  <a:cubicBezTo>
                    <a:pt x="661" y="140"/>
                    <a:pt x="686" y="133"/>
                    <a:pt x="706" y="150"/>
                  </a:cubicBezTo>
                  <a:cubicBezTo>
                    <a:pt x="727" y="168"/>
                    <a:pt x="729" y="231"/>
                    <a:pt x="721" y="267"/>
                  </a:cubicBezTo>
                  <a:cubicBezTo>
                    <a:pt x="716" y="292"/>
                    <a:pt x="673" y="341"/>
                    <a:pt x="646" y="342"/>
                  </a:cubicBezTo>
                  <a:cubicBezTo>
                    <a:pt x="576" y="345"/>
                    <a:pt x="577" y="214"/>
                    <a:pt x="478" y="246"/>
                  </a:cubicBezTo>
                  <a:cubicBezTo>
                    <a:pt x="454" y="254"/>
                    <a:pt x="441" y="275"/>
                    <a:pt x="424" y="297"/>
                  </a:cubicBezTo>
                  <a:cubicBezTo>
                    <a:pt x="408" y="319"/>
                    <a:pt x="391" y="341"/>
                    <a:pt x="367" y="342"/>
                  </a:cubicBezTo>
                  <a:cubicBezTo>
                    <a:pt x="299" y="345"/>
                    <a:pt x="293" y="214"/>
                    <a:pt x="196" y="246"/>
                  </a:cubicBezTo>
                  <a:cubicBezTo>
                    <a:pt x="136" y="266"/>
                    <a:pt x="111" y="402"/>
                    <a:pt x="37" y="315"/>
                  </a:cubicBezTo>
                  <a:cubicBezTo>
                    <a:pt x="28" y="304"/>
                    <a:pt x="10" y="283"/>
                    <a:pt x="7" y="270"/>
                  </a:cubicBezTo>
                  <a:cubicBezTo>
                    <a:pt x="0" y="241"/>
                    <a:pt x="2" y="178"/>
                    <a:pt x="13" y="159"/>
                  </a:cubicBezTo>
                  <a:cubicBezTo>
                    <a:pt x="33" y="126"/>
                    <a:pt x="75" y="143"/>
                    <a:pt x="121" y="138"/>
                  </a:cubicBezTo>
                  <a:cubicBezTo>
                    <a:pt x="128" y="98"/>
                    <a:pt x="122" y="45"/>
                    <a:pt x="124" y="0"/>
                  </a:cubicBezTo>
                  <a:cubicBezTo>
                    <a:pt x="138" y="0"/>
                    <a:pt x="152" y="0"/>
                    <a:pt x="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1022734" y="648015"/>
              <a:ext cx="458749" cy="164396"/>
            </a:xfrm>
            <a:custGeom>
              <a:avLst/>
              <a:gdLst>
                <a:gd name="T0" fmla="*/ 718 w 722"/>
                <a:gd name="T1" fmla="*/ 76 h 259"/>
                <a:gd name="T2" fmla="*/ 715 w 722"/>
                <a:gd name="T3" fmla="*/ 259 h 259"/>
                <a:gd name="T4" fmla="*/ 7 w 722"/>
                <a:gd name="T5" fmla="*/ 259 h 259"/>
                <a:gd name="T6" fmla="*/ 4 w 722"/>
                <a:gd name="T7" fmla="*/ 79 h 259"/>
                <a:gd name="T8" fmla="*/ 16 w 722"/>
                <a:gd name="T9" fmla="*/ 85 h 259"/>
                <a:gd name="T10" fmla="*/ 106 w 722"/>
                <a:gd name="T11" fmla="*/ 115 h 259"/>
                <a:gd name="T12" fmla="*/ 238 w 722"/>
                <a:gd name="T13" fmla="*/ 19 h 259"/>
                <a:gd name="T14" fmla="*/ 385 w 722"/>
                <a:gd name="T15" fmla="*/ 115 h 259"/>
                <a:gd name="T16" fmla="*/ 442 w 722"/>
                <a:gd name="T17" fmla="*/ 64 h 259"/>
                <a:gd name="T18" fmla="*/ 499 w 722"/>
                <a:gd name="T19" fmla="*/ 16 h 259"/>
                <a:gd name="T20" fmla="*/ 655 w 722"/>
                <a:gd name="T21" fmla="*/ 118 h 259"/>
                <a:gd name="T22" fmla="*/ 718 w 722"/>
                <a:gd name="T23" fmla="*/ 76 h 259"/>
                <a:gd name="T24" fmla="*/ 202 w 722"/>
                <a:gd name="T25" fmla="*/ 142 h 259"/>
                <a:gd name="T26" fmla="*/ 241 w 722"/>
                <a:gd name="T27" fmla="*/ 124 h 259"/>
                <a:gd name="T28" fmla="*/ 202 w 722"/>
                <a:gd name="T29" fmla="*/ 142 h 259"/>
                <a:gd name="T30" fmla="*/ 505 w 722"/>
                <a:gd name="T31" fmla="*/ 154 h 259"/>
                <a:gd name="T32" fmla="*/ 514 w 722"/>
                <a:gd name="T33" fmla="*/ 118 h 259"/>
                <a:gd name="T34" fmla="*/ 505 w 722"/>
                <a:gd name="T35" fmla="*/ 154 h 259"/>
                <a:gd name="T36" fmla="*/ 91 w 722"/>
                <a:gd name="T37" fmla="*/ 217 h 259"/>
                <a:gd name="T38" fmla="*/ 118 w 722"/>
                <a:gd name="T39" fmla="*/ 184 h 259"/>
                <a:gd name="T40" fmla="*/ 91 w 722"/>
                <a:gd name="T41" fmla="*/ 217 h 259"/>
                <a:gd name="T42" fmla="*/ 370 w 722"/>
                <a:gd name="T43" fmla="*/ 178 h 259"/>
                <a:gd name="T44" fmla="*/ 352 w 722"/>
                <a:gd name="T45" fmla="*/ 181 h 259"/>
                <a:gd name="T46" fmla="*/ 370 w 722"/>
                <a:gd name="T47" fmla="*/ 178 h 259"/>
                <a:gd name="T48" fmla="*/ 661 w 722"/>
                <a:gd name="T49" fmla="*/ 196 h 259"/>
                <a:gd name="T50" fmla="*/ 622 w 722"/>
                <a:gd name="T51" fmla="*/ 208 h 259"/>
                <a:gd name="T52" fmla="*/ 661 w 722"/>
                <a:gd name="T53" fmla="*/ 19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2" h="259">
                  <a:moveTo>
                    <a:pt x="718" y="76"/>
                  </a:moveTo>
                  <a:cubicBezTo>
                    <a:pt x="716" y="136"/>
                    <a:pt x="722" y="204"/>
                    <a:pt x="715" y="259"/>
                  </a:cubicBezTo>
                  <a:cubicBezTo>
                    <a:pt x="479" y="259"/>
                    <a:pt x="243" y="259"/>
                    <a:pt x="7" y="259"/>
                  </a:cubicBezTo>
                  <a:cubicBezTo>
                    <a:pt x="0" y="205"/>
                    <a:pt x="6" y="138"/>
                    <a:pt x="4" y="79"/>
                  </a:cubicBezTo>
                  <a:cubicBezTo>
                    <a:pt x="8" y="67"/>
                    <a:pt x="16" y="85"/>
                    <a:pt x="16" y="85"/>
                  </a:cubicBezTo>
                  <a:cubicBezTo>
                    <a:pt x="34" y="104"/>
                    <a:pt x="61" y="128"/>
                    <a:pt x="106" y="115"/>
                  </a:cubicBezTo>
                  <a:cubicBezTo>
                    <a:pt x="159" y="100"/>
                    <a:pt x="176" y="0"/>
                    <a:pt x="238" y="19"/>
                  </a:cubicBezTo>
                  <a:cubicBezTo>
                    <a:pt x="284" y="33"/>
                    <a:pt x="294" y="141"/>
                    <a:pt x="385" y="115"/>
                  </a:cubicBezTo>
                  <a:cubicBezTo>
                    <a:pt x="408" y="109"/>
                    <a:pt x="428" y="84"/>
                    <a:pt x="442" y="64"/>
                  </a:cubicBezTo>
                  <a:cubicBezTo>
                    <a:pt x="460" y="39"/>
                    <a:pt x="473" y="17"/>
                    <a:pt x="499" y="16"/>
                  </a:cubicBezTo>
                  <a:cubicBezTo>
                    <a:pt x="561" y="15"/>
                    <a:pt x="563" y="131"/>
                    <a:pt x="655" y="118"/>
                  </a:cubicBezTo>
                  <a:cubicBezTo>
                    <a:pt x="684" y="114"/>
                    <a:pt x="698" y="89"/>
                    <a:pt x="718" y="76"/>
                  </a:cubicBezTo>
                  <a:close/>
                  <a:moveTo>
                    <a:pt x="202" y="142"/>
                  </a:moveTo>
                  <a:cubicBezTo>
                    <a:pt x="208" y="161"/>
                    <a:pt x="249" y="160"/>
                    <a:pt x="241" y="124"/>
                  </a:cubicBezTo>
                  <a:cubicBezTo>
                    <a:pt x="224" y="104"/>
                    <a:pt x="195" y="120"/>
                    <a:pt x="202" y="142"/>
                  </a:cubicBezTo>
                  <a:close/>
                  <a:moveTo>
                    <a:pt x="505" y="154"/>
                  </a:moveTo>
                  <a:cubicBezTo>
                    <a:pt x="518" y="151"/>
                    <a:pt x="524" y="133"/>
                    <a:pt x="514" y="118"/>
                  </a:cubicBezTo>
                  <a:cubicBezTo>
                    <a:pt x="469" y="100"/>
                    <a:pt x="472" y="161"/>
                    <a:pt x="505" y="154"/>
                  </a:cubicBezTo>
                  <a:close/>
                  <a:moveTo>
                    <a:pt x="91" y="217"/>
                  </a:moveTo>
                  <a:cubicBezTo>
                    <a:pt x="116" y="222"/>
                    <a:pt x="127" y="203"/>
                    <a:pt x="118" y="184"/>
                  </a:cubicBezTo>
                  <a:cubicBezTo>
                    <a:pt x="95" y="162"/>
                    <a:pt x="66" y="200"/>
                    <a:pt x="91" y="217"/>
                  </a:cubicBezTo>
                  <a:close/>
                  <a:moveTo>
                    <a:pt x="370" y="178"/>
                  </a:moveTo>
                  <a:cubicBezTo>
                    <a:pt x="365" y="180"/>
                    <a:pt x="352" y="174"/>
                    <a:pt x="352" y="181"/>
                  </a:cubicBezTo>
                  <a:cubicBezTo>
                    <a:pt x="306" y="222"/>
                    <a:pt x="414" y="229"/>
                    <a:pt x="370" y="178"/>
                  </a:cubicBezTo>
                  <a:close/>
                  <a:moveTo>
                    <a:pt x="661" y="196"/>
                  </a:moveTo>
                  <a:cubicBezTo>
                    <a:pt x="659" y="173"/>
                    <a:pt x="614" y="166"/>
                    <a:pt x="622" y="208"/>
                  </a:cubicBezTo>
                  <a:cubicBezTo>
                    <a:pt x="638" y="227"/>
                    <a:pt x="662" y="214"/>
                    <a:pt x="661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0978877" y="827209"/>
              <a:ext cx="542696" cy="78566"/>
            </a:xfrm>
            <a:custGeom>
              <a:avLst/>
              <a:gdLst>
                <a:gd name="T0" fmla="*/ 844 w 854"/>
                <a:gd name="T1" fmla="*/ 16 h 124"/>
                <a:gd name="T2" fmla="*/ 844 w 854"/>
                <a:gd name="T3" fmla="*/ 109 h 124"/>
                <a:gd name="T4" fmla="*/ 745 w 854"/>
                <a:gd name="T5" fmla="*/ 118 h 124"/>
                <a:gd name="T6" fmla="*/ 112 w 854"/>
                <a:gd name="T7" fmla="*/ 118 h 124"/>
                <a:gd name="T8" fmla="*/ 16 w 854"/>
                <a:gd name="T9" fmla="*/ 109 h 124"/>
                <a:gd name="T10" fmla="*/ 34 w 854"/>
                <a:gd name="T11" fmla="*/ 7 h 124"/>
                <a:gd name="T12" fmla="*/ 139 w 854"/>
                <a:gd name="T13" fmla="*/ 7 h 124"/>
                <a:gd name="T14" fmla="*/ 751 w 854"/>
                <a:gd name="T15" fmla="*/ 7 h 124"/>
                <a:gd name="T16" fmla="*/ 844 w 854"/>
                <a:gd name="T17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124">
                  <a:moveTo>
                    <a:pt x="844" y="16"/>
                  </a:moveTo>
                  <a:cubicBezTo>
                    <a:pt x="854" y="36"/>
                    <a:pt x="854" y="89"/>
                    <a:pt x="844" y="109"/>
                  </a:cubicBezTo>
                  <a:cubicBezTo>
                    <a:pt x="815" y="124"/>
                    <a:pt x="778" y="118"/>
                    <a:pt x="745" y="118"/>
                  </a:cubicBezTo>
                  <a:cubicBezTo>
                    <a:pt x="540" y="118"/>
                    <a:pt x="322" y="118"/>
                    <a:pt x="112" y="118"/>
                  </a:cubicBezTo>
                  <a:cubicBezTo>
                    <a:pt x="80" y="118"/>
                    <a:pt x="45" y="124"/>
                    <a:pt x="16" y="109"/>
                  </a:cubicBezTo>
                  <a:cubicBezTo>
                    <a:pt x="6" y="79"/>
                    <a:pt x="0" y="16"/>
                    <a:pt x="34" y="7"/>
                  </a:cubicBezTo>
                  <a:cubicBezTo>
                    <a:pt x="60" y="0"/>
                    <a:pt x="105" y="7"/>
                    <a:pt x="139" y="7"/>
                  </a:cubicBezTo>
                  <a:cubicBezTo>
                    <a:pt x="340" y="7"/>
                    <a:pt x="549" y="7"/>
                    <a:pt x="751" y="7"/>
                  </a:cubicBezTo>
                  <a:cubicBezTo>
                    <a:pt x="783" y="7"/>
                    <a:pt x="817" y="1"/>
                    <a:pt x="844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52" name="RbLeanShape Right U-Shape 13"/>
          <p:cNvSpPr/>
          <p:nvPr/>
        </p:nvSpPr>
        <p:spPr>
          <a:xfrm rot="5400000">
            <a:off x="9664557" y="489280"/>
            <a:ext cx="331355" cy="36207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4" name="Textfeld 53"/>
          <p:cNvSpPr txBox="1"/>
          <p:nvPr/>
        </p:nvSpPr>
        <p:spPr>
          <a:xfrm>
            <a:off x="1714542" y="2319481"/>
            <a:ext cx="929393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15-34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35-54</a:t>
            </a:r>
          </a:p>
        </p:txBody>
      </p:sp>
      <p:sp>
        <p:nvSpPr>
          <p:cNvPr id="56" name="RbLeanShape Right U-Shape 13"/>
          <p:cNvSpPr/>
          <p:nvPr/>
        </p:nvSpPr>
        <p:spPr>
          <a:xfrm rot="5400000">
            <a:off x="5831196" y="498452"/>
            <a:ext cx="331355" cy="360242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7" name="RbLeanShape Right U-Shape 13"/>
          <p:cNvSpPr/>
          <p:nvPr/>
        </p:nvSpPr>
        <p:spPr>
          <a:xfrm rot="5400000">
            <a:off x="2018792" y="486669"/>
            <a:ext cx="331355" cy="36259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8" name="Ellipse 57"/>
          <p:cNvSpPr/>
          <p:nvPr/>
        </p:nvSpPr>
        <p:spPr>
          <a:xfrm>
            <a:off x="1807474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/>
          <p:cNvSpPr/>
          <p:nvPr/>
        </p:nvSpPr>
        <p:spPr>
          <a:xfrm>
            <a:off x="563166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Ellipse 64"/>
          <p:cNvSpPr/>
          <p:nvPr/>
        </p:nvSpPr>
        <p:spPr>
          <a:xfrm>
            <a:off x="949127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Textfeld 65"/>
          <p:cNvSpPr txBox="1"/>
          <p:nvPr/>
        </p:nvSpPr>
        <p:spPr>
          <a:xfrm>
            <a:off x="9411716" y="2319481"/>
            <a:ext cx="902640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55+</a:t>
            </a: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2" y="1876789"/>
            <a:ext cx="421297" cy="44683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9" y="1875497"/>
            <a:ext cx="417434" cy="4658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10" y="1870123"/>
            <a:ext cx="492253" cy="45479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The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cxnSp>
        <p:nvCxnSpPr>
          <p:cNvPr id="189" name="Gerade Verbindung 18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hteck 190"/>
          <p:cNvSpPr/>
          <p:nvPr/>
        </p:nvSpPr>
        <p:spPr>
          <a:xfrm>
            <a:off x="11016577" y="6808"/>
            <a:ext cx="493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AGE</a:t>
            </a:r>
          </a:p>
        </p:txBody>
      </p:sp>
      <p:sp>
        <p:nvSpPr>
          <p:cNvPr id="3" name="Rechteck 2"/>
          <p:cNvSpPr/>
          <p:nvPr/>
        </p:nvSpPr>
        <p:spPr>
          <a:xfrm>
            <a:off x="9605729" y="2039426"/>
            <a:ext cx="95192" cy="278741"/>
          </a:xfrm>
          <a:prstGeom prst="rect">
            <a:avLst/>
          </a:prstGeom>
          <a:gradFill flip="none" rotWithShape="1">
            <a:gsLst>
              <a:gs pos="7000">
                <a:srgbClr val="D01735"/>
              </a:gs>
              <a:gs pos="95000">
                <a:srgbClr val="E8466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2" name="Rechteck 191"/>
          <p:cNvSpPr/>
          <p:nvPr/>
        </p:nvSpPr>
        <p:spPr>
          <a:xfrm>
            <a:off x="9875484" y="2103996"/>
            <a:ext cx="50384" cy="237357"/>
          </a:xfrm>
          <a:prstGeom prst="rect">
            <a:avLst/>
          </a:prstGeom>
          <a:solidFill>
            <a:srgbClr val="E93B58"/>
          </a:solidFill>
          <a:ln>
            <a:solidFill>
              <a:srgbClr val="E93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3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age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CBCB11BF-48FA-4B82-BC67-28005AD56ED5}"/>
              </a:ext>
            </a:extLst>
          </p:cNvPr>
          <p:cNvSpPr/>
          <p:nvPr/>
        </p:nvSpPr>
        <p:spPr>
          <a:xfrm>
            <a:off x="3730950" y="2914710"/>
            <a:ext cx="212430" cy="2818546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97A18A89-6610-4577-A077-D5E065318789}"/>
              </a:ext>
            </a:extLst>
          </p:cNvPr>
          <p:cNvSpPr/>
          <p:nvPr/>
        </p:nvSpPr>
        <p:spPr>
          <a:xfrm>
            <a:off x="7526215" y="2911083"/>
            <a:ext cx="211016" cy="2822267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43" name="Rechteck 242">
            <a:extLst>
              <a:ext uri="{FF2B5EF4-FFF2-40B4-BE49-F238E27FC236}">
                <a16:creationId xmlns:a16="http://schemas.microsoft.com/office/drawing/2014/main" id="{ACCC805F-4027-4690-8D9C-DFA743D7C79E}"/>
              </a:ext>
            </a:extLst>
          </p:cNvPr>
          <p:cNvSpPr/>
          <p:nvPr/>
        </p:nvSpPr>
        <p:spPr>
          <a:xfrm>
            <a:off x="11374734" y="2911083"/>
            <a:ext cx="211015" cy="2822267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8FFFBE6B-8558-458E-8B77-518306A7B035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D57EF40B-9E0B-477E-977E-CF71F0B764F9}"/>
                </a:ext>
              </a:extLst>
            </p:cNvPr>
            <p:cNvGrpSpPr/>
            <p:nvPr/>
          </p:nvGrpSpPr>
          <p:grpSpPr>
            <a:xfrm>
              <a:off x="346062" y="6032376"/>
              <a:ext cx="853501" cy="276999"/>
              <a:chOff x="346062" y="6011422"/>
              <a:chExt cx="853501" cy="276999"/>
            </a:xfrm>
          </p:grpSpPr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9AB5E53E-EE64-48B0-8D80-ECEDB8CB66B2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4B297488-8E0D-47D4-B41E-1646C3E9AB23}"/>
                  </a:ext>
                </a:extLst>
              </p:cNvPr>
              <p:cNvSpPr txBox="1"/>
              <p:nvPr/>
            </p:nvSpPr>
            <p:spPr>
              <a:xfrm>
                <a:off x="755102" y="6011422"/>
                <a:ext cx="4444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Analogue</a:t>
                </a:r>
                <a:r>
                  <a:rPr lang="de-CH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/FM</a:t>
                </a:r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1CFEDA41-0931-47C0-93C1-A6DB805DEB30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83" name="Gruppieren 182">
                <a:extLst>
                  <a:ext uri="{FF2B5EF4-FFF2-40B4-BE49-F238E27FC236}">
                    <a16:creationId xmlns:a16="http://schemas.microsoft.com/office/drawing/2014/main" id="{73D49342-8874-4D09-AD1F-837AC35A57A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85" name="Freihandform: Form 184">
                  <a:extLst>
                    <a:ext uri="{FF2B5EF4-FFF2-40B4-BE49-F238E27FC236}">
                      <a16:creationId xmlns:a16="http://schemas.microsoft.com/office/drawing/2014/main" id="{2FBC9605-252C-4B8C-A54E-83EDA97F4E11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6" name="Rechteck 185">
                  <a:extLst>
                    <a:ext uri="{FF2B5EF4-FFF2-40B4-BE49-F238E27FC236}">
                      <a16:creationId xmlns:a16="http://schemas.microsoft.com/office/drawing/2014/main" id="{7595673F-BB54-4F7B-AD56-1B4DCBBE95A1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7" name="Rechteck 186">
                  <a:extLst>
                    <a:ext uri="{FF2B5EF4-FFF2-40B4-BE49-F238E27FC236}">
                      <a16:creationId xmlns:a16="http://schemas.microsoft.com/office/drawing/2014/main" id="{21535984-189F-4FE4-B3CF-18040D942C25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8" name="Freihandform: Form 187">
                  <a:extLst>
                    <a:ext uri="{FF2B5EF4-FFF2-40B4-BE49-F238E27FC236}">
                      <a16:creationId xmlns:a16="http://schemas.microsoft.com/office/drawing/2014/main" id="{5748E9CE-26E8-4FA2-ADCD-8CAECC24F26C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0" name="Freihandform: Form 189">
                  <a:extLst>
                    <a:ext uri="{FF2B5EF4-FFF2-40B4-BE49-F238E27FC236}">
                      <a16:creationId xmlns:a16="http://schemas.microsoft.com/office/drawing/2014/main" id="{42A7AE34-19FC-4050-B354-5D5F41FA766E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3" name="Rechteck 192">
                  <a:extLst>
                    <a:ext uri="{FF2B5EF4-FFF2-40B4-BE49-F238E27FC236}">
                      <a16:creationId xmlns:a16="http://schemas.microsoft.com/office/drawing/2014/main" id="{E92B466A-03ED-4537-B4EC-5E6B547E1336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4" name="Rechteck 193">
                  <a:extLst>
                    <a:ext uri="{FF2B5EF4-FFF2-40B4-BE49-F238E27FC236}">
                      <a16:creationId xmlns:a16="http://schemas.microsoft.com/office/drawing/2014/main" id="{5CB278E1-DD36-4C3E-AAC6-979CA8FCB72F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5" name="Rechteck 194">
                  <a:extLst>
                    <a:ext uri="{FF2B5EF4-FFF2-40B4-BE49-F238E27FC236}">
                      <a16:creationId xmlns:a16="http://schemas.microsoft.com/office/drawing/2014/main" id="{F8C68151-520F-4E29-B054-500CEB5717C9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84" name="Textfeld 183">
                <a:extLst>
                  <a:ext uri="{FF2B5EF4-FFF2-40B4-BE49-F238E27FC236}">
                    <a16:creationId xmlns:a16="http://schemas.microsoft.com/office/drawing/2014/main" id="{614C66CD-563B-4C12-9013-35226C29962B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CCC862BC-9DE0-4665-8098-522B0759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A2BBB29-9521-40F0-86EC-E9D738A96595}"/>
              </a:ext>
            </a:extLst>
          </p:cNvPr>
          <p:cNvGrpSpPr/>
          <p:nvPr/>
        </p:nvGrpSpPr>
        <p:grpSpPr>
          <a:xfrm>
            <a:off x="3872960" y="3342463"/>
            <a:ext cx="360000" cy="1502313"/>
            <a:chOff x="7670170" y="3375678"/>
            <a:chExt cx="360000" cy="150231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2A1337E-EBE7-4C9F-865A-58F711E18264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3.0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A15384-88D0-4AF7-90E7-2604FD3BB0A4}"/>
                </a:ext>
              </a:extLst>
            </p:cNvPr>
            <p:cNvSpPr txBox="1"/>
            <p:nvPr/>
          </p:nvSpPr>
          <p:spPr>
            <a:xfrm>
              <a:off x="7670170" y="413418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3.8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DEBE56C-919B-4759-B9D0-26372CA35E53}"/>
                </a:ext>
              </a:extLst>
            </p:cNvPr>
            <p:cNvSpPr txBox="1"/>
            <p:nvPr/>
          </p:nvSpPr>
          <p:spPr>
            <a:xfrm>
              <a:off x="7670170" y="337567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4.0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8C8B6F9-1214-40E2-891C-F313578C3649}"/>
              </a:ext>
            </a:extLst>
          </p:cNvPr>
          <p:cNvGrpSpPr/>
          <p:nvPr/>
        </p:nvGrpSpPr>
        <p:grpSpPr>
          <a:xfrm>
            <a:off x="7680216" y="3299409"/>
            <a:ext cx="360000" cy="1545367"/>
            <a:chOff x="7670170" y="3332624"/>
            <a:chExt cx="360000" cy="154536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F4591E9-7EDA-4660-AE37-0FDBE28E87B0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2.5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C5E4E440-E8EB-4513-A173-DA2CA40F0D3D}"/>
                </a:ext>
              </a:extLst>
            </p:cNvPr>
            <p:cNvSpPr txBox="1"/>
            <p:nvPr/>
          </p:nvSpPr>
          <p:spPr>
            <a:xfrm>
              <a:off x="7670170" y="4098379"/>
              <a:ext cx="360000" cy="16183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3.1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8BE356D-2B36-4CE5-8C50-9A2E9804D81C}"/>
                </a:ext>
              </a:extLst>
            </p:cNvPr>
            <p:cNvSpPr txBox="1"/>
            <p:nvPr/>
          </p:nvSpPr>
          <p:spPr>
            <a:xfrm>
              <a:off x="7670170" y="333262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3.1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E11919A-6DF2-48BD-BDA6-5D2A8A2C40EF}"/>
              </a:ext>
            </a:extLst>
          </p:cNvPr>
          <p:cNvGrpSpPr/>
          <p:nvPr/>
        </p:nvGrpSpPr>
        <p:grpSpPr>
          <a:xfrm>
            <a:off x="11549940" y="3160940"/>
            <a:ext cx="360000" cy="1576862"/>
            <a:chOff x="7670170" y="3147857"/>
            <a:chExt cx="360000" cy="1482060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00C900C-EDE3-4557-A16F-21F282CFAED4}"/>
                </a:ext>
              </a:extLst>
            </p:cNvPr>
            <p:cNvSpPr txBox="1"/>
            <p:nvPr/>
          </p:nvSpPr>
          <p:spPr>
            <a:xfrm>
              <a:off x="7670170" y="4445876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E94DFFC-2BC7-4F90-A400-38404C265D62}"/>
                </a:ext>
              </a:extLst>
            </p:cNvPr>
            <p:cNvSpPr txBox="1"/>
            <p:nvPr/>
          </p:nvSpPr>
          <p:spPr>
            <a:xfrm>
              <a:off x="7670170" y="3826773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2.9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E32F1C12-BB4F-4467-A587-87FD41821ED5}"/>
                </a:ext>
              </a:extLst>
            </p:cNvPr>
            <p:cNvSpPr txBox="1"/>
            <p:nvPr/>
          </p:nvSpPr>
          <p:spPr>
            <a:xfrm>
              <a:off x="7670170" y="3147857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2.7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8F695C89-066E-7034-0600-0C1C0C8D0023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27" grpId="0" animBg="1"/>
      <p:bldP spid="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Grafik 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4688877"/>
            <a:ext cx="827612" cy="82761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099464"/>
            <a:ext cx="599618" cy="599616"/>
          </a:xfrm>
          <a:prstGeom prst="rect">
            <a:avLst/>
          </a:prstGeom>
        </p:spPr>
      </p:pic>
      <p:sp>
        <p:nvSpPr>
          <p:cNvPr id="61" name="Split 8636356572805261670"/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</a:p>
        </p:txBody>
      </p:sp>
      <p:sp>
        <p:nvSpPr>
          <p:cNvPr id="62" name="Split 9636356572805261670"/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</a:p>
        </p:txBody>
      </p:sp>
      <p:sp>
        <p:nvSpPr>
          <p:cNvPr id="63" name="Split 10636356572805261670"/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</a:p>
        </p:txBody>
      </p:sp>
      <p:sp>
        <p:nvSpPr>
          <p:cNvPr id="64" name="Split 11636356572805261670"/>
          <p:cNvSpPr txBox="1"/>
          <p:nvPr/>
        </p:nvSpPr>
        <p:spPr>
          <a:xfrm>
            <a:off x="0" y="497990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65" name="Split 13636356572805261670"/>
          <p:cNvSpPr txBox="1"/>
          <p:nvPr/>
        </p:nvSpPr>
        <p:spPr>
          <a:xfrm>
            <a:off x="11878" y="4276162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6" name="Split 14636356572805261670"/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location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6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85640"/>
            <a:ext cx="10435487" cy="470898"/>
          </a:xfrm>
        </p:spPr>
        <p:txBody>
          <a:bodyPr/>
          <a:lstStyle/>
          <a:p>
            <a:r>
              <a:rPr lang="de-CH" sz="1700" b="0" dirty="0"/>
              <a:t>Radio </a:t>
            </a:r>
            <a:r>
              <a:rPr lang="de-CH" sz="1700" b="0" dirty="0" err="1"/>
              <a:t>use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greatest</a:t>
            </a:r>
            <a:r>
              <a:rPr lang="de-CH" sz="1700" b="0" dirty="0"/>
              <a:t> at </a:t>
            </a:r>
            <a:r>
              <a:rPr lang="de-CH" sz="1700" b="0" dirty="0" err="1"/>
              <a:t>home</a:t>
            </a:r>
            <a:r>
              <a:rPr lang="de-CH" sz="1700" b="0" dirty="0"/>
              <a:t>, </a:t>
            </a:r>
            <a:r>
              <a:rPr lang="de-CH" sz="1700" b="0" dirty="0" err="1"/>
              <a:t>accounting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63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every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listening</a:t>
            </a:r>
            <a:r>
              <a:rPr lang="de-CH" sz="1700" b="0" dirty="0"/>
              <a:t> time. Use at </a:t>
            </a:r>
            <a:r>
              <a:rPr lang="de-CH" sz="1700" b="0" dirty="0" err="1"/>
              <a:t>work</a:t>
            </a:r>
            <a:r>
              <a:rPr lang="de-CH" sz="1700" b="0" dirty="0"/>
              <a:t> </a:t>
            </a:r>
            <a:r>
              <a:rPr lang="de-CH" sz="1700" b="0" dirty="0" err="1"/>
              <a:t>accounts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18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every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, </a:t>
            </a:r>
            <a:r>
              <a:rPr lang="de-CH" sz="1700" b="0" dirty="0" err="1"/>
              <a:t>while</a:t>
            </a:r>
            <a:r>
              <a:rPr lang="de-CH" sz="1700" b="0" dirty="0"/>
              <a:t> in-car </a:t>
            </a:r>
            <a:r>
              <a:rPr lang="de-CH" sz="1700" b="0" dirty="0" err="1"/>
              <a:t>listening</a:t>
            </a:r>
            <a:r>
              <a:rPr lang="de-CH" sz="1700" b="0" dirty="0"/>
              <a:t> </a:t>
            </a:r>
            <a:r>
              <a:rPr lang="de-CH" sz="1700" b="0" dirty="0" err="1"/>
              <a:t>makes</a:t>
            </a:r>
            <a:r>
              <a:rPr lang="de-CH" sz="1700" b="0" dirty="0"/>
              <a:t> </a:t>
            </a:r>
            <a:r>
              <a:rPr lang="de-CH" sz="1700" b="0" dirty="0" err="1"/>
              <a:t>up</a:t>
            </a:r>
            <a:r>
              <a:rPr lang="de-CH" sz="1700" b="0" dirty="0"/>
              <a:t> 13 </a:t>
            </a:r>
            <a:r>
              <a:rPr lang="de-CH" sz="1700" b="0" dirty="0" err="1"/>
              <a:t>minutes</a:t>
            </a:r>
            <a:r>
              <a:rPr lang="de-CH" sz="1700" b="0" dirty="0"/>
              <a:t>. These </a:t>
            </a:r>
            <a:r>
              <a:rPr lang="de-CH" sz="1700" b="0" dirty="0" err="1"/>
              <a:t>figures</a:t>
            </a:r>
            <a:r>
              <a:rPr lang="de-CH" sz="1700" b="0" dirty="0"/>
              <a:t> </a:t>
            </a:r>
            <a:r>
              <a:rPr lang="de-CH" sz="1700" b="0" dirty="0" err="1"/>
              <a:t>have</a:t>
            </a:r>
            <a:r>
              <a:rPr lang="de-CH" sz="1700" b="0" dirty="0"/>
              <a:t> </a:t>
            </a:r>
            <a:r>
              <a:rPr lang="de-CH" sz="1700" b="0" dirty="0" err="1"/>
              <a:t>been</a:t>
            </a:r>
            <a:r>
              <a:rPr lang="de-CH" sz="1700" b="0" dirty="0"/>
              <a:t> </a:t>
            </a:r>
            <a:r>
              <a:rPr lang="de-CH" sz="1700" b="0" dirty="0" err="1"/>
              <a:t>stable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</a:t>
            </a:r>
            <a:r>
              <a:rPr lang="de-CH" sz="1700" b="0" dirty="0" err="1"/>
              <a:t>several</a:t>
            </a:r>
            <a:r>
              <a:rPr lang="de-CH" sz="1700" b="0" dirty="0"/>
              <a:t> </a:t>
            </a:r>
            <a:r>
              <a:rPr lang="de-CH" sz="1700" b="0" dirty="0" err="1"/>
              <a:t>years</a:t>
            </a:r>
            <a:r>
              <a:rPr lang="de-CH" sz="1700" b="0" dirty="0"/>
              <a:t> </a:t>
            </a:r>
            <a:r>
              <a:rPr lang="de-CH" sz="1700" b="0" dirty="0" err="1"/>
              <a:t>now</a:t>
            </a:r>
            <a:r>
              <a:rPr lang="de-CH" sz="1700" b="0" dirty="0"/>
              <a:t>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The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8030375" y="1965541"/>
            <a:ext cx="93075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65%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3359696" y="2696552"/>
            <a:ext cx="83493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19%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2648768" y="3444017"/>
            <a:ext cx="8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12%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Rechteck 70"/>
          <p:cNvSpPr/>
          <p:nvPr/>
        </p:nvSpPr>
        <p:spPr>
          <a:xfrm>
            <a:off x="10653469" y="6808"/>
            <a:ext cx="1219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PLACE OF USE</a:t>
            </a: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7F3ED21-EDE4-49DC-A27B-AAD9AD6D5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E1BA1CE-BF53-48A5-A793-0BFD9069C849}"/>
              </a:ext>
            </a:extLst>
          </p:cNvPr>
          <p:cNvGrpSpPr/>
          <p:nvPr/>
        </p:nvGrpSpPr>
        <p:grpSpPr>
          <a:xfrm>
            <a:off x="9349704" y="2284630"/>
            <a:ext cx="2188131" cy="3429217"/>
            <a:chOff x="9537143" y="2640768"/>
            <a:chExt cx="2188131" cy="2872635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C68DC136-9926-4288-9762-0C1396A20E7D}"/>
                </a:ext>
              </a:extLst>
            </p:cNvPr>
            <p:cNvSpPr>
              <a:spLocks/>
            </p:cNvSpPr>
            <p:nvPr/>
          </p:nvSpPr>
          <p:spPr>
            <a:xfrm>
              <a:off x="9552383" y="2640768"/>
              <a:ext cx="2172891" cy="2872634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DA1838"/>
                  </a:solidFill>
                  <a:latin typeface="+mj-lt"/>
                </a:rPr>
                <a:t>The figures </a:t>
              </a:r>
              <a:br>
                <a:rPr lang="en-GB" dirty="0">
                  <a:solidFill>
                    <a:srgbClr val="DA1838"/>
                  </a:solidFill>
                  <a:latin typeface="+mj-lt"/>
                </a:rPr>
              </a:br>
              <a:r>
                <a:rPr lang="en-GB" dirty="0">
                  <a:solidFill>
                    <a:srgbClr val="DA1838"/>
                  </a:solidFill>
                  <a:latin typeface="+mj-lt"/>
                </a:rPr>
                <a:t>represent total </a:t>
              </a:r>
              <a:br>
                <a:rPr lang="en-GB" dirty="0">
                  <a:solidFill>
                    <a:srgbClr val="DA1838"/>
                  </a:solidFill>
                  <a:latin typeface="+mj-lt"/>
                </a:rPr>
              </a:br>
              <a:r>
                <a:rPr lang="en-GB" dirty="0">
                  <a:solidFill>
                    <a:srgbClr val="DA1838"/>
                  </a:solidFill>
                  <a:latin typeface="+mj-lt"/>
                </a:rPr>
                <a:t>radio usage on </a:t>
              </a:r>
              <a:r>
                <a:rPr lang="en-GB" b="1" dirty="0">
                  <a:solidFill>
                    <a:srgbClr val="DA1838"/>
                  </a:solidFill>
                  <a:latin typeface="+mj-lt"/>
                </a:rPr>
                <a:t>stationary and </a:t>
              </a:r>
              <a:br>
                <a:rPr lang="en-GB" b="1" dirty="0">
                  <a:solidFill>
                    <a:srgbClr val="DA1838"/>
                  </a:solidFill>
                  <a:latin typeface="+mj-lt"/>
                </a:rPr>
              </a:br>
              <a:r>
                <a:rPr lang="en-GB" b="1" dirty="0">
                  <a:solidFill>
                    <a:srgbClr val="DA1838"/>
                  </a:solidFill>
                  <a:latin typeface="+mj-lt"/>
                </a:rPr>
                <a:t>mobile </a:t>
              </a:r>
              <a:r>
                <a:rPr lang="en-GB" dirty="0">
                  <a:solidFill>
                    <a:srgbClr val="DA1838"/>
                  </a:solidFill>
                  <a:latin typeface="+mj-lt"/>
                </a:rPr>
                <a:t>devices by usage location</a:t>
              </a:r>
            </a:p>
          </p:txBody>
        </p:sp>
        <p:sp>
          <p:nvSpPr>
            <p:cNvPr id="82" name="RbLeanShape Arrow Option 2 16">
              <a:extLst>
                <a:ext uri="{FF2B5EF4-FFF2-40B4-BE49-F238E27FC236}">
                  <a16:creationId xmlns:a16="http://schemas.microsoft.com/office/drawing/2014/main" id="{44B3C5B2-8F82-4BBB-83A7-CD880A7405D9}"/>
                </a:ext>
              </a:extLst>
            </p:cNvPr>
            <p:cNvSpPr/>
            <p:nvPr/>
          </p:nvSpPr>
          <p:spPr>
            <a:xfrm>
              <a:off x="9537143" y="2640768"/>
              <a:ext cx="239317" cy="2872635"/>
            </a:xfrm>
            <a:custGeom>
              <a:avLst/>
              <a:gdLst>
                <a:gd name="connsiteX0" fmla="*/ 0 w 457200"/>
                <a:gd name="connsiteY0" fmla="*/ 0 h 508000"/>
                <a:gd name="connsiteX1" fmla="*/ 330200 w 457200"/>
                <a:gd name="connsiteY1" fmla="*/ 0 h 508000"/>
                <a:gd name="connsiteX2" fmla="*/ 457200 w 457200"/>
                <a:gd name="connsiteY2" fmla="*/ 254000 h 508000"/>
                <a:gd name="connsiteX3" fmla="*/ 330200 w 457200"/>
                <a:gd name="connsiteY3" fmla="*/ 508000 h 508000"/>
                <a:gd name="connsiteX0" fmla="*/ 0 w 127000"/>
                <a:gd name="connsiteY0" fmla="*/ 0 h 508000"/>
                <a:gd name="connsiteX1" fmla="*/ 127000 w 127000"/>
                <a:gd name="connsiteY1" fmla="*/ 254000 h 508000"/>
                <a:gd name="connsiteX2" fmla="*/ 0 w 12700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508000">
                  <a:moveTo>
                    <a:pt x="0" y="0"/>
                  </a:moveTo>
                  <a:lnTo>
                    <a:pt x="127000" y="254000"/>
                  </a:lnTo>
                  <a:lnTo>
                    <a:pt x="0" y="50800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fontAlgn="ctr"/>
              <a:endParaRPr lang="de-CH" sz="1300" b="1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34811C7-82E9-4BF1-9455-F38E7B2519EB}"/>
              </a:ext>
            </a:extLst>
          </p:cNvPr>
          <p:cNvGrpSpPr/>
          <p:nvPr/>
        </p:nvGrpSpPr>
        <p:grpSpPr>
          <a:xfrm>
            <a:off x="2803399" y="2398150"/>
            <a:ext cx="5807196" cy="1703923"/>
            <a:chOff x="5271860" y="2398150"/>
            <a:chExt cx="2861739" cy="170392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9BE5C27-053E-4FA2-A331-58268F272854}"/>
                </a:ext>
              </a:extLst>
            </p:cNvPr>
            <p:cNvSpPr txBox="1"/>
            <p:nvPr/>
          </p:nvSpPr>
          <p:spPr>
            <a:xfrm>
              <a:off x="5271860" y="3875482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3AFFA8F-4522-40EA-A892-FF3EBDEA192E}"/>
                </a:ext>
              </a:extLst>
            </p:cNvPr>
            <p:cNvSpPr txBox="1"/>
            <p:nvPr/>
          </p:nvSpPr>
          <p:spPr>
            <a:xfrm>
              <a:off x="5571723" y="3142418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1.4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0A9A113-5054-401D-91CC-E27A872298E9}"/>
                </a:ext>
              </a:extLst>
            </p:cNvPr>
            <p:cNvSpPr txBox="1"/>
            <p:nvPr/>
          </p:nvSpPr>
          <p:spPr>
            <a:xfrm>
              <a:off x="7773599" y="2398150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1.8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4AF6CE47-6B03-7675-C02D-43EF4D15C629}"/>
              </a:ext>
            </a:extLst>
          </p:cNvPr>
          <p:cNvSpPr/>
          <p:nvPr/>
        </p:nvSpPr>
        <p:spPr>
          <a:xfrm>
            <a:off x="3359696" y="6341816"/>
            <a:ext cx="8774808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096AD30D-C89D-4B8E-B3CA-55451E526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15440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4322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575208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  <a:ln>
            <a:noFill/>
          </a:ln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location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mode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reception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7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5640"/>
            <a:ext cx="10505546" cy="470898"/>
          </a:xfrm>
        </p:spPr>
        <p:txBody>
          <a:bodyPr/>
          <a:lstStyle/>
          <a:p>
            <a:r>
              <a:rPr lang="de-CH" sz="1700" b="0" dirty="0"/>
              <a:t>At </a:t>
            </a:r>
            <a:r>
              <a:rPr lang="de-CH" sz="1700" b="0" dirty="0" err="1"/>
              <a:t>home</a:t>
            </a:r>
            <a:r>
              <a:rPr lang="de-CH" sz="1700" b="0" dirty="0"/>
              <a:t>, DAB+ and </a:t>
            </a:r>
            <a:r>
              <a:rPr lang="de-CH" sz="1700" b="0" dirty="0" err="1"/>
              <a:t>internet</a:t>
            </a:r>
            <a:r>
              <a:rPr lang="de-CH" sz="1700" b="0" dirty="0"/>
              <a:t> </a:t>
            </a:r>
            <a:r>
              <a:rPr lang="de-CH" sz="1700" b="0" dirty="0" err="1"/>
              <a:t>are</a:t>
            </a:r>
            <a:r>
              <a:rPr lang="de-CH" sz="1700" b="0" dirty="0"/>
              <a:t> </a:t>
            </a:r>
            <a:r>
              <a:rPr lang="de-CH" sz="1700" b="0" dirty="0" err="1"/>
              <a:t>used</a:t>
            </a:r>
            <a:r>
              <a:rPr lang="de-CH" sz="1700" b="0" dirty="0"/>
              <a:t> </a:t>
            </a:r>
            <a:r>
              <a:rPr lang="de-CH" sz="1700" b="0" dirty="0" err="1"/>
              <a:t>more</a:t>
            </a:r>
            <a:r>
              <a:rPr lang="de-CH" sz="1700" b="0" dirty="0"/>
              <a:t> </a:t>
            </a:r>
            <a:r>
              <a:rPr lang="de-CH" sz="1700" b="0" dirty="0" err="1"/>
              <a:t>or</a:t>
            </a:r>
            <a:r>
              <a:rPr lang="de-CH" sz="1700" b="0" dirty="0"/>
              <a:t> </a:t>
            </a:r>
            <a:r>
              <a:rPr lang="de-CH" sz="1700" b="0" dirty="0" err="1"/>
              <a:t>less</a:t>
            </a:r>
            <a:r>
              <a:rPr lang="de-CH" sz="1700" b="0" dirty="0"/>
              <a:t> </a:t>
            </a:r>
            <a:r>
              <a:rPr lang="de-CH" sz="1700" b="0" dirty="0" err="1"/>
              <a:t>to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same </a:t>
            </a:r>
            <a:r>
              <a:rPr lang="de-CH" sz="1700" b="0" dirty="0" err="1"/>
              <a:t>extent</a:t>
            </a:r>
            <a:r>
              <a:rPr lang="de-CH" sz="1700" b="0" dirty="0"/>
              <a:t>, at </a:t>
            </a:r>
            <a:r>
              <a:rPr lang="de-CH" sz="1700" b="0" dirty="0" err="1"/>
              <a:t>work</a:t>
            </a:r>
            <a:r>
              <a:rPr lang="de-CH" sz="1700" b="0" dirty="0"/>
              <a:t>, </a:t>
            </a:r>
            <a:r>
              <a:rPr lang="de-CH" sz="1700" b="0" dirty="0" err="1"/>
              <a:t>internet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most</a:t>
            </a:r>
            <a:r>
              <a:rPr lang="de-CH" sz="1700" b="0" dirty="0"/>
              <a:t> </a:t>
            </a:r>
            <a:r>
              <a:rPr lang="de-CH" sz="1700" b="0" dirty="0" err="1"/>
              <a:t>popular</a:t>
            </a:r>
            <a:r>
              <a:rPr lang="de-CH" sz="1700" b="0" dirty="0"/>
              <a:t> </a:t>
            </a:r>
            <a:r>
              <a:rPr lang="de-CH" sz="1700" b="0" dirty="0" err="1"/>
              <a:t>mode</a:t>
            </a:r>
            <a:r>
              <a:rPr lang="de-CH" sz="1700" b="0" dirty="0"/>
              <a:t>        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reception</a:t>
            </a:r>
            <a:r>
              <a:rPr lang="de-CH" sz="1700" b="0" dirty="0"/>
              <a:t>. In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car</a:t>
            </a:r>
            <a:r>
              <a:rPr lang="de-CH" sz="1700" b="0" dirty="0"/>
              <a:t> DAB+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clear</a:t>
            </a:r>
            <a:r>
              <a:rPr lang="de-CH" sz="1700" b="0" dirty="0"/>
              <a:t> </a:t>
            </a:r>
            <a:r>
              <a:rPr lang="de-CH" sz="1700" b="0" dirty="0" err="1"/>
              <a:t>leader</a:t>
            </a:r>
            <a:r>
              <a:rPr lang="de-CH" sz="1700" b="0" dirty="0"/>
              <a:t> </a:t>
            </a:r>
            <a:r>
              <a:rPr lang="de-CH" sz="1700" b="0" dirty="0" err="1"/>
              <a:t>where</a:t>
            </a:r>
            <a:r>
              <a:rPr lang="de-CH" sz="1700" b="0" dirty="0"/>
              <a:t> a total </a:t>
            </a:r>
            <a:r>
              <a:rPr lang="de-CH" sz="1700" b="0" dirty="0" err="1"/>
              <a:t>of</a:t>
            </a:r>
            <a:r>
              <a:rPr lang="de-CH" sz="1700" b="0" dirty="0"/>
              <a:t> 68 out </a:t>
            </a:r>
            <a:r>
              <a:rPr lang="de-CH" sz="1700" b="0" dirty="0" err="1"/>
              <a:t>of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listening</a:t>
            </a:r>
            <a:r>
              <a:rPr lang="de-CH" sz="1700" b="0" dirty="0"/>
              <a:t> </a:t>
            </a:r>
            <a:r>
              <a:rPr lang="de-CH" sz="1700" b="0" dirty="0" err="1"/>
              <a:t>are</a:t>
            </a:r>
            <a:r>
              <a:rPr lang="de-CH" sz="1700" b="0" dirty="0"/>
              <a:t> digital.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>
          <a:xfrm>
            <a:off x="6384032" y="1970467"/>
            <a:ext cx="503515" cy="428333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36" y="1903380"/>
            <a:ext cx="522896" cy="510520"/>
          </a:xfrm>
          <a:prstGeom prst="rect">
            <a:avLst/>
          </a:prstGeom>
        </p:spPr>
      </p:pic>
      <p:sp>
        <p:nvSpPr>
          <p:cNvPr id="85" name="RbLeanShape Right U-Shape 13"/>
          <p:cNvSpPr/>
          <p:nvPr/>
        </p:nvSpPr>
        <p:spPr>
          <a:xfrm rot="5400000">
            <a:off x="9259379" y="1273387"/>
            <a:ext cx="331355" cy="46415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87" name="RbLeanShape Right U-Shape 13"/>
          <p:cNvSpPr/>
          <p:nvPr/>
        </p:nvSpPr>
        <p:spPr>
          <a:xfrm rot="16200000" flipV="1">
            <a:off x="9259379" y="3392902"/>
            <a:ext cx="331355" cy="46418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US" dirty="0"/>
              <a:t>The research project on the digital migration of radio usage in Switzerland</a:t>
            </a:r>
            <a:endParaRPr lang="de-CH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10653469" y="6808"/>
            <a:ext cx="1219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PLACE OF USE</a:t>
            </a:r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EC366CE4-8041-49EC-87F0-73F97385BA8A}"/>
              </a:ext>
            </a:extLst>
          </p:cNvPr>
          <p:cNvSpPr/>
          <p:nvPr/>
        </p:nvSpPr>
        <p:spPr>
          <a:xfrm>
            <a:off x="5231904" y="1808840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+17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CCD87B79-3B4F-47DF-93AE-FC99B2A1CAEC}"/>
              </a:ext>
            </a:extLst>
          </p:cNvPr>
          <p:cNvSpPr/>
          <p:nvPr/>
        </p:nvSpPr>
        <p:spPr>
          <a:xfrm>
            <a:off x="7680176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+12</a:t>
            </a: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D383CDBB-9C09-48D9-8FAE-724A0378A9CC}"/>
              </a:ext>
            </a:extLst>
          </p:cNvPr>
          <p:cNvSpPr/>
          <p:nvPr/>
        </p:nvSpPr>
        <p:spPr>
          <a:xfrm>
            <a:off x="2927648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-29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948C72B4-9F28-4174-A873-93641A7AD725}"/>
              </a:ext>
            </a:extLst>
          </p:cNvPr>
          <p:cNvSpPr/>
          <p:nvPr/>
        </p:nvSpPr>
        <p:spPr>
          <a:xfrm>
            <a:off x="2279576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-30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F8B6B396-9780-4AD2-8327-14528CAE63E7}"/>
              </a:ext>
            </a:extLst>
          </p:cNvPr>
          <p:cNvSpPr/>
          <p:nvPr/>
        </p:nvSpPr>
        <p:spPr>
          <a:xfrm>
            <a:off x="2855640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+12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8E772E1C-24B3-4EEB-9433-2C8745ACDB55}"/>
              </a:ext>
            </a:extLst>
          </p:cNvPr>
          <p:cNvSpPr/>
          <p:nvPr/>
        </p:nvSpPr>
        <p:spPr>
          <a:xfrm>
            <a:off x="3647728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+17</a:t>
            </a:r>
          </a:p>
        </p:txBody>
      </p: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A62F13CD-04B1-4543-A382-AE501DEDCA30}"/>
              </a:ext>
            </a:extLst>
          </p:cNvPr>
          <p:cNvSpPr/>
          <p:nvPr/>
        </p:nvSpPr>
        <p:spPr>
          <a:xfrm>
            <a:off x="2279576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-39</a:t>
            </a:r>
          </a:p>
        </p:txBody>
      </p:sp>
      <p:sp>
        <p:nvSpPr>
          <p:cNvPr id="100" name="Rechteck: abgerundete Ecken 99">
            <a:extLst>
              <a:ext uri="{FF2B5EF4-FFF2-40B4-BE49-F238E27FC236}">
                <a16:creationId xmlns:a16="http://schemas.microsoft.com/office/drawing/2014/main" id="{A20CEFAB-A756-4AD6-A23C-59E605213781}"/>
              </a:ext>
            </a:extLst>
          </p:cNvPr>
          <p:cNvSpPr/>
          <p:nvPr/>
        </p:nvSpPr>
        <p:spPr>
          <a:xfrm>
            <a:off x="2855640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+35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8CBDC71-4AA3-4B13-813A-6E6D4A6ECE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752" y="1973036"/>
            <a:ext cx="573809" cy="336441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5ACCE0F-488E-4DA1-B85D-8107CFA8C30A}"/>
              </a:ext>
            </a:extLst>
          </p:cNvPr>
          <p:cNvSpPr>
            <a:spLocks/>
          </p:cNvSpPr>
          <p:nvPr/>
        </p:nvSpPr>
        <p:spPr>
          <a:xfrm>
            <a:off x="7141410" y="3686523"/>
            <a:ext cx="4587443" cy="22621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majority of DAB+ use takes place at 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62% </a:t>
            </a:r>
            <a:r>
              <a:rPr lang="de-CH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overall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18%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17%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place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education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share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listening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FM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still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most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(33%)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while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listening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internet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still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relatively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rare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(13%).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minutes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preferred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55% (in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approx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40% (at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). 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BA249712-2206-41C7-B389-57B564C0CE26}"/>
              </a:ext>
            </a:extLst>
          </p:cNvPr>
          <p:cNvSpPr/>
          <p:nvPr/>
        </p:nvSpPr>
        <p:spPr>
          <a:xfrm>
            <a:off x="8985542" y="1903878"/>
            <a:ext cx="2439737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Change compared to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2015/2 in percentage points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269CF2D4-0E49-44E9-A30C-486AFD383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568524"/>
              </p:ext>
            </p:extLst>
          </p:nvPr>
        </p:nvGraphicFramePr>
        <p:xfrm>
          <a:off x="3920529" y="3423276"/>
          <a:ext cx="2918281" cy="245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6" name="Grafik 45">
            <a:extLst>
              <a:ext uri="{FF2B5EF4-FFF2-40B4-BE49-F238E27FC236}">
                <a16:creationId xmlns:a16="http://schemas.microsoft.com/office/drawing/2014/main" id="{065ECACC-CB34-466C-9601-9F7EF065F8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611042E-6285-4F81-B361-04322CFD5A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8A108F1-D0B9-4C87-BE02-1FCC9A6AB6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4688877"/>
            <a:ext cx="827612" cy="82761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FBDB840-6903-4EF6-A34C-DEAB810F7B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099464"/>
            <a:ext cx="599618" cy="599616"/>
          </a:xfrm>
          <a:prstGeom prst="rect">
            <a:avLst/>
          </a:prstGeom>
        </p:spPr>
      </p:pic>
      <p:sp>
        <p:nvSpPr>
          <p:cNvPr id="50" name="Split 8636356572805261670">
            <a:extLst>
              <a:ext uri="{FF2B5EF4-FFF2-40B4-BE49-F238E27FC236}">
                <a16:creationId xmlns:a16="http://schemas.microsoft.com/office/drawing/2014/main" id="{626B0747-B31C-4878-BF62-46CF02506097}"/>
              </a:ext>
            </a:extLst>
          </p:cNvPr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</a:p>
        </p:txBody>
      </p:sp>
      <p:sp>
        <p:nvSpPr>
          <p:cNvPr id="52" name="Split 9636356572805261670">
            <a:extLst>
              <a:ext uri="{FF2B5EF4-FFF2-40B4-BE49-F238E27FC236}">
                <a16:creationId xmlns:a16="http://schemas.microsoft.com/office/drawing/2014/main" id="{0C3FC83A-F301-4F8E-A22C-7ACA83F69264}"/>
              </a:ext>
            </a:extLst>
          </p:cNvPr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</a:p>
        </p:txBody>
      </p:sp>
      <p:sp>
        <p:nvSpPr>
          <p:cNvPr id="53" name="Split 10636356572805261670">
            <a:extLst>
              <a:ext uri="{FF2B5EF4-FFF2-40B4-BE49-F238E27FC236}">
                <a16:creationId xmlns:a16="http://schemas.microsoft.com/office/drawing/2014/main" id="{D46914CD-17A2-437F-9917-E3C270B52490}"/>
              </a:ext>
            </a:extLst>
          </p:cNvPr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</a:p>
        </p:txBody>
      </p:sp>
      <p:sp>
        <p:nvSpPr>
          <p:cNvPr id="54" name="Split 11636356572805261670">
            <a:extLst>
              <a:ext uri="{FF2B5EF4-FFF2-40B4-BE49-F238E27FC236}">
                <a16:creationId xmlns:a16="http://schemas.microsoft.com/office/drawing/2014/main" id="{32EC5992-2C7E-471A-A4EC-380548750030}"/>
              </a:ext>
            </a:extLst>
          </p:cNvPr>
          <p:cNvSpPr txBox="1"/>
          <p:nvPr/>
        </p:nvSpPr>
        <p:spPr>
          <a:xfrm>
            <a:off x="0" y="497990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Sports</a:t>
            </a:r>
          </a:p>
        </p:txBody>
      </p:sp>
      <p:sp>
        <p:nvSpPr>
          <p:cNvPr id="58" name="Split 13636356572805261670">
            <a:extLst>
              <a:ext uri="{FF2B5EF4-FFF2-40B4-BE49-F238E27FC236}">
                <a16:creationId xmlns:a16="http://schemas.microsoft.com/office/drawing/2014/main" id="{2E3C2A33-1758-4BA6-84CE-6D5560F704B3}"/>
              </a:ext>
            </a:extLst>
          </p:cNvPr>
          <p:cNvSpPr txBox="1"/>
          <p:nvPr/>
        </p:nvSpPr>
        <p:spPr>
          <a:xfrm>
            <a:off x="11878" y="4276162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Split 14636356572805261670">
            <a:extLst>
              <a:ext uri="{FF2B5EF4-FFF2-40B4-BE49-F238E27FC236}">
                <a16:creationId xmlns:a16="http://schemas.microsoft.com/office/drawing/2014/main" id="{3E13F4EC-B0CA-4A8E-9ABF-9F40E70C7508}"/>
              </a:ext>
            </a:extLst>
          </p:cNvPr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</a:t>
            </a:r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D93C9A29-D379-4867-B557-6BA69C0E36FA}"/>
              </a:ext>
            </a:extLst>
          </p:cNvPr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177F71AD-C3EC-4894-9898-874C89B9BA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7C6CD05-3312-43A6-94EB-33BA487DC2CB}"/>
              </a:ext>
            </a:extLst>
          </p:cNvPr>
          <p:cNvGrpSpPr/>
          <p:nvPr/>
        </p:nvGrpSpPr>
        <p:grpSpPr>
          <a:xfrm>
            <a:off x="8985542" y="2931149"/>
            <a:ext cx="854874" cy="854874"/>
            <a:chOff x="9913644" y="2470186"/>
            <a:chExt cx="854874" cy="854874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7D9C2177-3ADD-4805-B13C-1B4CA4AFDB73}"/>
                </a:ext>
              </a:extLst>
            </p:cNvPr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0E6403A-944D-4D4C-A1F8-AFF2437DF904}"/>
                </a:ext>
              </a:extLst>
            </p:cNvPr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A04979D-A23A-4BD1-B6E9-3F9300B3A82B}"/>
                </a:ext>
              </a:extLst>
            </p:cNvPr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C3EE5AA-94F8-42E6-BCF2-363D06DB05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A121E1F-4920-4FF0-9C4A-B95DD01877D0}"/>
              </a:ext>
            </a:extLst>
          </p:cNvPr>
          <p:cNvGrpSpPr/>
          <p:nvPr/>
        </p:nvGrpSpPr>
        <p:grpSpPr>
          <a:xfrm>
            <a:off x="1415983" y="1710886"/>
            <a:ext cx="4088838" cy="3761595"/>
            <a:chOff x="1529467" y="1713413"/>
            <a:chExt cx="4088838" cy="3761595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5688312-F15F-4F11-A39F-639C6EA58D55}"/>
                </a:ext>
              </a:extLst>
            </p:cNvPr>
            <p:cNvSpPr/>
            <p:nvPr/>
          </p:nvSpPr>
          <p:spPr>
            <a:xfrm>
              <a:off x="2309000" y="1713413"/>
              <a:ext cx="2529773" cy="2529773"/>
            </a:xfrm>
            <a:custGeom>
              <a:avLst/>
              <a:gdLst>
                <a:gd name="connsiteX0" fmla="*/ 0 w 2529773"/>
                <a:gd name="connsiteY0" fmla="*/ 1264887 h 2529773"/>
                <a:gd name="connsiteX1" fmla="*/ 1264887 w 2529773"/>
                <a:gd name="connsiteY1" fmla="*/ 0 h 2529773"/>
                <a:gd name="connsiteX2" fmla="*/ 2529774 w 2529773"/>
                <a:gd name="connsiteY2" fmla="*/ 1264887 h 2529773"/>
                <a:gd name="connsiteX3" fmla="*/ 1264887 w 2529773"/>
                <a:gd name="connsiteY3" fmla="*/ 2529774 h 2529773"/>
                <a:gd name="connsiteX4" fmla="*/ 0 w 2529773"/>
                <a:gd name="connsiteY4" fmla="*/ 1264887 h 25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773" h="2529773">
                  <a:moveTo>
                    <a:pt x="0" y="1264887"/>
                  </a:moveTo>
                  <a:cubicBezTo>
                    <a:pt x="0" y="566309"/>
                    <a:pt x="566309" y="0"/>
                    <a:pt x="1264887" y="0"/>
                  </a:cubicBezTo>
                  <a:cubicBezTo>
                    <a:pt x="1963465" y="0"/>
                    <a:pt x="2529774" y="566309"/>
                    <a:pt x="2529774" y="1264887"/>
                  </a:cubicBezTo>
                  <a:cubicBezTo>
                    <a:pt x="2529774" y="1963465"/>
                    <a:pt x="1963465" y="2529774"/>
                    <a:pt x="1264887" y="2529774"/>
                  </a:cubicBezTo>
                  <a:cubicBezTo>
                    <a:pt x="566309" y="2529774"/>
                    <a:pt x="0" y="1963465"/>
                    <a:pt x="0" y="126488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7303" tIns="442710" rIns="337303" bIns="94866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6500" kern="1200" dirty="0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5BF8B54-B776-4EC9-B2DE-65020F336BCD}"/>
                </a:ext>
              </a:extLst>
            </p:cNvPr>
            <p:cNvGrpSpPr/>
            <p:nvPr/>
          </p:nvGrpSpPr>
          <p:grpSpPr>
            <a:xfrm>
              <a:off x="1529467" y="2943667"/>
              <a:ext cx="4088838" cy="2531341"/>
              <a:chOff x="1529467" y="2943667"/>
              <a:chExt cx="4088838" cy="2531341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262B702-79F4-4958-90A3-F6DFB2D97578}"/>
                  </a:ext>
                </a:extLst>
              </p:cNvPr>
              <p:cNvSpPr/>
              <p:nvPr/>
            </p:nvSpPr>
            <p:spPr>
              <a:xfrm>
                <a:off x="3088532" y="2943667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chemeClr val="tx1">
                  <a:alpha val="63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773689" tIns="653525" rIns="238220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B33A43A-638F-468A-A467-77D3B6EDF049}"/>
                  </a:ext>
                </a:extLst>
              </p:cNvPr>
              <p:cNvSpPr/>
              <p:nvPr/>
            </p:nvSpPr>
            <p:spPr>
              <a:xfrm>
                <a:off x="1529467" y="2945235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rgbClr val="E93B58">
                  <a:alpha val="62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8220" tIns="653525" rIns="773689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Penetration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mode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reception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73357"/>
            <a:ext cx="10298919" cy="470898"/>
          </a:xfrm>
        </p:spPr>
        <p:txBody>
          <a:bodyPr/>
          <a:lstStyle/>
          <a:p>
            <a:r>
              <a:rPr lang="de-CH" sz="1700" b="0" dirty="0"/>
              <a:t>77%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</a:t>
            </a:r>
            <a:r>
              <a:rPr lang="de-CH" sz="1700" b="0" dirty="0" err="1"/>
              <a:t>use</a:t>
            </a:r>
            <a:r>
              <a:rPr lang="de-CH" sz="1700" b="0" dirty="0"/>
              <a:t> digital </a:t>
            </a:r>
            <a:r>
              <a:rPr lang="de-CH" sz="1700" b="0" dirty="0" err="1"/>
              <a:t>radio</a:t>
            </a:r>
            <a:r>
              <a:rPr lang="de-CH" sz="1700" b="0" dirty="0"/>
              <a:t>.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this</a:t>
            </a:r>
            <a:r>
              <a:rPr lang="de-CH" sz="1700" b="0" dirty="0"/>
              <a:t> </a:t>
            </a:r>
            <a:r>
              <a:rPr lang="de-CH" sz="1700" b="0" dirty="0" err="1"/>
              <a:t>share</a:t>
            </a:r>
            <a:r>
              <a:rPr lang="de-CH" sz="1700" b="0" dirty="0"/>
              <a:t>, 40% also </a:t>
            </a:r>
            <a:r>
              <a:rPr lang="de-CH" sz="1700" b="0" dirty="0" err="1"/>
              <a:t>use</a:t>
            </a:r>
            <a:r>
              <a:rPr lang="de-CH" sz="1700" b="0" dirty="0"/>
              <a:t> FM </a:t>
            </a:r>
            <a:r>
              <a:rPr lang="de-CH" sz="1700" b="0" dirty="0" err="1"/>
              <a:t>radio</a:t>
            </a:r>
            <a:r>
              <a:rPr lang="de-CH" sz="1700" b="0" dirty="0"/>
              <a:t>. The </a:t>
            </a:r>
            <a:r>
              <a:rPr lang="de-CH" sz="1700" b="0" dirty="0" err="1"/>
              <a:t>proportion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digital-</a:t>
            </a:r>
            <a:r>
              <a:rPr lang="de-CH" sz="1700" b="0" dirty="0" err="1"/>
              <a:t>only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users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46%; 10% </a:t>
            </a:r>
            <a:r>
              <a:rPr lang="de-CH" sz="1700" b="0" dirty="0" err="1"/>
              <a:t>say</a:t>
            </a:r>
            <a:r>
              <a:rPr lang="de-CH" sz="1700" b="0" dirty="0"/>
              <a:t> </a:t>
            </a:r>
            <a:r>
              <a:rPr lang="de-CH" sz="1700" b="0" dirty="0" err="1"/>
              <a:t>that</a:t>
            </a:r>
            <a:r>
              <a:rPr lang="de-CH" sz="1700" b="0" dirty="0"/>
              <a:t> </a:t>
            </a:r>
            <a:r>
              <a:rPr lang="de-CH" sz="1700" b="0" dirty="0" err="1"/>
              <a:t>they</a:t>
            </a:r>
            <a:r>
              <a:rPr lang="de-CH" sz="1700" b="0" dirty="0"/>
              <a:t> </a:t>
            </a:r>
            <a:r>
              <a:rPr lang="de-CH" sz="1700" b="0" dirty="0" err="1"/>
              <a:t>use</a:t>
            </a:r>
            <a:r>
              <a:rPr lang="de-CH" sz="1700" b="0" dirty="0"/>
              <a:t> FM </a:t>
            </a:r>
            <a:r>
              <a:rPr lang="de-CH" sz="1700" b="0" dirty="0" err="1"/>
              <a:t>exclusively</a:t>
            </a:r>
            <a:r>
              <a:rPr lang="de-CH" sz="1700" b="0" dirty="0"/>
              <a:t>.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450444" y="2375216"/>
            <a:ext cx="4219536" cy="33701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distribution of the individual reception modes is slowly shifting away from FM towards digital reception modes.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77%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IP/TV).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Almost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half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(46%)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41%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the population still use analogue radio – at least partially or in one location –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and 31%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combination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; 10%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listen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FM.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12%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Internet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14%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listen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transmission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vectors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80" name="RbLeanShape Right U-Shape 13"/>
          <p:cNvSpPr/>
          <p:nvPr/>
        </p:nvSpPr>
        <p:spPr>
          <a:xfrm rot="5400000">
            <a:off x="9427080" y="-53855"/>
            <a:ext cx="331355" cy="4226925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bLeanShape Right U-Shape 13"/>
          <p:cNvSpPr/>
          <p:nvPr/>
        </p:nvSpPr>
        <p:spPr>
          <a:xfrm rot="16200000" flipV="1">
            <a:off x="9423385" y="3950015"/>
            <a:ext cx="331355" cy="4219536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9137544" y="1466493"/>
            <a:ext cx="854874" cy="854874"/>
            <a:chOff x="9913644" y="2470186"/>
            <a:chExt cx="854874" cy="854874"/>
          </a:xfrm>
        </p:grpSpPr>
        <p:sp>
          <p:nvSpPr>
            <p:cNvPr id="82" name="Textfeld 81"/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83" name="Ellipse 82"/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/>
          <p:cNvSpPr/>
          <p:nvPr/>
        </p:nvSpPr>
        <p:spPr>
          <a:xfrm>
            <a:off x="10713130" y="6808"/>
            <a:ext cx="1100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Reichweiten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7AF843C-B1CB-4B61-89F2-DABB7DB09EB6}"/>
              </a:ext>
            </a:extLst>
          </p:cNvPr>
          <p:cNvGrpSpPr/>
          <p:nvPr/>
        </p:nvGrpSpPr>
        <p:grpSpPr>
          <a:xfrm>
            <a:off x="3051291" y="2248215"/>
            <a:ext cx="862513" cy="522194"/>
            <a:chOff x="3190198" y="2402763"/>
            <a:chExt cx="862513" cy="522194"/>
          </a:xfrm>
        </p:grpSpPr>
        <p:sp>
          <p:nvSpPr>
            <p:cNvPr id="115" name="Textfeld 114"/>
            <p:cNvSpPr txBox="1"/>
            <p:nvPr/>
          </p:nvSpPr>
          <p:spPr>
            <a:xfrm>
              <a:off x="3190198" y="2402763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10%</a:t>
              </a:r>
            </a:p>
          </p:txBody>
        </p:sp>
        <p:sp>
          <p:nvSpPr>
            <p:cNvPr id="14" name="Rechteck: abgerundete Ecken 13"/>
            <p:cNvSpPr/>
            <p:nvPr/>
          </p:nvSpPr>
          <p:spPr>
            <a:xfrm>
              <a:off x="3405454" y="274495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-14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73B5EC1-3884-47DF-B78B-79315A568259}"/>
              </a:ext>
            </a:extLst>
          </p:cNvPr>
          <p:cNvGrpSpPr/>
          <p:nvPr/>
        </p:nvGrpSpPr>
        <p:grpSpPr>
          <a:xfrm>
            <a:off x="1805895" y="4142433"/>
            <a:ext cx="862513" cy="475411"/>
            <a:chOff x="2053537" y="4336956"/>
            <a:chExt cx="862513" cy="475411"/>
          </a:xfrm>
        </p:grpSpPr>
        <p:sp>
          <p:nvSpPr>
            <p:cNvPr id="143" name="Textfeld 142"/>
            <p:cNvSpPr txBox="1"/>
            <p:nvPr/>
          </p:nvSpPr>
          <p:spPr>
            <a:xfrm>
              <a:off x="2053537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14%</a:t>
              </a:r>
            </a:p>
          </p:txBody>
        </p:sp>
        <p:sp>
          <p:nvSpPr>
            <p:cNvPr id="149" name="Rechteck: abgerundete Ecken 148"/>
            <p:cNvSpPr/>
            <p:nvPr/>
          </p:nvSpPr>
          <p:spPr>
            <a:xfrm>
              <a:off x="2250793" y="4638875"/>
              <a:ext cx="464956" cy="1734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+9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5F8CFBC-A343-4094-B6E8-0B88290C698D}"/>
              </a:ext>
            </a:extLst>
          </p:cNvPr>
          <p:cNvGrpSpPr/>
          <p:nvPr/>
        </p:nvGrpSpPr>
        <p:grpSpPr>
          <a:xfrm>
            <a:off x="4289082" y="4139902"/>
            <a:ext cx="862513" cy="486981"/>
            <a:chOff x="4288663" y="4336956"/>
            <a:chExt cx="862513" cy="486981"/>
          </a:xfrm>
        </p:grpSpPr>
        <p:sp>
          <p:nvSpPr>
            <p:cNvPr id="144" name="Textfeld 143"/>
            <p:cNvSpPr txBox="1"/>
            <p:nvPr/>
          </p:nvSpPr>
          <p:spPr>
            <a:xfrm>
              <a:off x="4288663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12%</a:t>
              </a:r>
            </a:p>
          </p:txBody>
        </p:sp>
        <p:sp>
          <p:nvSpPr>
            <p:cNvPr id="150" name="Rechteck: abgerundete Ecken 149"/>
            <p:cNvSpPr/>
            <p:nvPr/>
          </p:nvSpPr>
          <p:spPr>
            <a:xfrm>
              <a:off x="4583461" y="464393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+7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E1A9C77-24E8-48E8-A389-FF6D6C6A8499}"/>
              </a:ext>
            </a:extLst>
          </p:cNvPr>
          <p:cNvGrpSpPr/>
          <p:nvPr/>
        </p:nvGrpSpPr>
        <p:grpSpPr>
          <a:xfrm>
            <a:off x="3709483" y="3160364"/>
            <a:ext cx="862513" cy="494067"/>
            <a:chOff x="3740221" y="3229127"/>
            <a:chExt cx="862513" cy="494067"/>
          </a:xfrm>
        </p:grpSpPr>
        <p:sp>
          <p:nvSpPr>
            <p:cNvPr id="147" name="Textfeld 146"/>
            <p:cNvSpPr txBox="1"/>
            <p:nvPr/>
          </p:nvSpPr>
          <p:spPr>
            <a:xfrm>
              <a:off x="3740221" y="3229127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11%</a:t>
              </a:r>
            </a:p>
          </p:txBody>
        </p:sp>
        <p:sp>
          <p:nvSpPr>
            <p:cNvPr id="151" name="Rechteck: abgerundete Ecken 150"/>
            <p:cNvSpPr/>
            <p:nvPr/>
          </p:nvSpPr>
          <p:spPr>
            <a:xfrm>
              <a:off x="3943855" y="3543194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06D2A90-9F40-4A25-85A2-60C66BB711DA}"/>
              </a:ext>
            </a:extLst>
          </p:cNvPr>
          <p:cNvGrpSpPr/>
          <p:nvPr/>
        </p:nvGrpSpPr>
        <p:grpSpPr>
          <a:xfrm>
            <a:off x="3051291" y="3532740"/>
            <a:ext cx="862513" cy="491337"/>
            <a:chOff x="3151746" y="3582035"/>
            <a:chExt cx="862513" cy="491337"/>
          </a:xfrm>
        </p:grpSpPr>
        <p:sp>
          <p:nvSpPr>
            <p:cNvPr id="145" name="Textfeld 144"/>
            <p:cNvSpPr txBox="1"/>
            <p:nvPr/>
          </p:nvSpPr>
          <p:spPr>
            <a:xfrm>
              <a:off x="3151746" y="3582035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11%</a:t>
              </a:r>
            </a:p>
          </p:txBody>
        </p:sp>
        <p:sp>
          <p:nvSpPr>
            <p:cNvPr id="152" name="Rechteck: abgerundete Ecken 151"/>
            <p:cNvSpPr/>
            <p:nvPr/>
          </p:nvSpPr>
          <p:spPr>
            <a:xfrm>
              <a:off x="3357543" y="389337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0BB0291-0C01-4AEE-A3B6-5A18E3448151}"/>
              </a:ext>
            </a:extLst>
          </p:cNvPr>
          <p:cNvGrpSpPr/>
          <p:nvPr/>
        </p:nvGrpSpPr>
        <p:grpSpPr>
          <a:xfrm>
            <a:off x="2375529" y="3171800"/>
            <a:ext cx="862513" cy="471194"/>
            <a:chOff x="2604276" y="3266482"/>
            <a:chExt cx="862513" cy="471194"/>
          </a:xfrm>
        </p:grpSpPr>
        <p:sp>
          <p:nvSpPr>
            <p:cNvPr id="146" name="Textfeld 145"/>
            <p:cNvSpPr txBox="1"/>
            <p:nvPr/>
          </p:nvSpPr>
          <p:spPr>
            <a:xfrm>
              <a:off x="2604276" y="3266482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9%</a:t>
              </a:r>
            </a:p>
          </p:txBody>
        </p:sp>
        <p:sp>
          <p:nvSpPr>
            <p:cNvPr id="153" name="Rechteck: abgerundete Ecken 152"/>
            <p:cNvSpPr/>
            <p:nvPr/>
          </p:nvSpPr>
          <p:spPr>
            <a:xfrm>
              <a:off x="2799260" y="3557676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-6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195E974-C0B4-4016-8D00-3C4F492DD68B}"/>
              </a:ext>
            </a:extLst>
          </p:cNvPr>
          <p:cNvGrpSpPr/>
          <p:nvPr/>
        </p:nvGrpSpPr>
        <p:grpSpPr>
          <a:xfrm>
            <a:off x="3051291" y="4290515"/>
            <a:ext cx="862513" cy="501710"/>
            <a:chOff x="3207293" y="4302830"/>
            <a:chExt cx="862513" cy="501710"/>
          </a:xfrm>
        </p:grpSpPr>
        <p:sp>
          <p:nvSpPr>
            <p:cNvPr id="148" name="Textfeld 147"/>
            <p:cNvSpPr txBox="1"/>
            <p:nvPr/>
          </p:nvSpPr>
          <p:spPr>
            <a:xfrm>
              <a:off x="3207293" y="4302830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20%</a:t>
              </a:r>
            </a:p>
          </p:txBody>
        </p:sp>
        <p:sp>
          <p:nvSpPr>
            <p:cNvPr id="154" name="Rechteck: abgerundete Ecken 153"/>
            <p:cNvSpPr/>
            <p:nvPr/>
          </p:nvSpPr>
          <p:spPr>
            <a:xfrm>
              <a:off x="3404390" y="4624540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+14</a:t>
              </a:r>
            </a:p>
          </p:txBody>
        </p: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F2E7E155-C91F-4820-A1A4-01E335555702}"/>
              </a:ext>
            </a:extLst>
          </p:cNvPr>
          <p:cNvCxnSpPr>
            <a:cxnSpLocks/>
            <a:stCxn id="66" idx="2"/>
            <a:endCxn id="160" idx="0"/>
          </p:cNvCxnSpPr>
          <p:nvPr/>
        </p:nvCxnSpPr>
        <p:spPr>
          <a:xfrm>
            <a:off x="6043298" y="2973039"/>
            <a:ext cx="4508" cy="1590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E31171E-6DC2-46AE-A77D-3C43AA0FE764}"/>
              </a:ext>
            </a:extLst>
          </p:cNvPr>
          <p:cNvGrpSpPr/>
          <p:nvPr/>
        </p:nvGrpSpPr>
        <p:grpSpPr>
          <a:xfrm>
            <a:off x="4936338" y="5458476"/>
            <a:ext cx="2010786" cy="844030"/>
            <a:chOff x="4936338" y="5412655"/>
            <a:chExt cx="2010786" cy="844030"/>
          </a:xfrm>
        </p:grpSpPr>
        <p:sp>
          <p:nvSpPr>
            <p:cNvPr id="132" name="Textfeld 131"/>
            <p:cNvSpPr txBox="1"/>
            <p:nvPr/>
          </p:nvSpPr>
          <p:spPr>
            <a:xfrm>
              <a:off x="4936338" y="593268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>
                  <a:latin typeface="+mj-lt"/>
                  <a:cs typeface="Arial"/>
                  <a:sym typeface="Arial"/>
                </a:rPr>
                <a:t>Not </a:t>
              </a:r>
              <a:r>
                <a:rPr lang="de-CH" sz="1600" dirty="0" err="1">
                  <a:latin typeface="+mj-lt"/>
                  <a:cs typeface="Arial"/>
                  <a:sym typeface="Arial"/>
                </a:rPr>
                <a:t>classifiable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 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2%</a:t>
              </a: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937744" y="541265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 err="1">
                  <a:latin typeface="+mj-lt"/>
                  <a:cs typeface="Arial"/>
                  <a:sym typeface="Arial"/>
                </a:rPr>
                <a:t>No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 Radio: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12%</a:t>
              </a:r>
            </a:p>
          </p:txBody>
        </p:sp>
        <p:sp>
          <p:nvSpPr>
            <p:cNvPr id="156" name="Rechteck: abgerundete Ecken 155"/>
            <p:cNvSpPr/>
            <p:nvPr/>
          </p:nvSpPr>
          <p:spPr>
            <a:xfrm>
              <a:off x="6515124" y="568868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>
                  <a:solidFill>
                    <a:schemeClr val="accent6"/>
                  </a:solidFill>
                  <a:latin typeface="+mj-lt"/>
                  <a:ea typeface="Cambria" panose="02040503050406030204" pitchFamily="18" charset="0"/>
                </a:rPr>
                <a:t>+6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82B106-C3A8-4DF3-8B8C-1D7F6280DE69}"/>
              </a:ext>
            </a:extLst>
          </p:cNvPr>
          <p:cNvGrpSpPr/>
          <p:nvPr/>
        </p:nvGrpSpPr>
        <p:grpSpPr>
          <a:xfrm>
            <a:off x="1244116" y="1974133"/>
            <a:ext cx="918706" cy="770332"/>
            <a:chOff x="1066140" y="2127467"/>
            <a:chExt cx="918706" cy="770332"/>
          </a:xfrm>
        </p:grpSpPr>
        <p:sp>
          <p:nvSpPr>
            <p:cNvPr id="123" name="Textfeld 122"/>
            <p:cNvSpPr txBox="1"/>
            <p:nvPr/>
          </p:nvSpPr>
          <p:spPr>
            <a:xfrm>
              <a:off x="1066140" y="2127467"/>
              <a:ext cx="9187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FM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= 41%</a:t>
              </a:r>
            </a:p>
          </p:txBody>
        </p:sp>
        <p:sp>
          <p:nvSpPr>
            <p:cNvPr id="158" name="Rechteck: abgerundete Ecken 157"/>
            <p:cNvSpPr/>
            <p:nvPr/>
          </p:nvSpPr>
          <p:spPr>
            <a:xfrm>
              <a:off x="1256528" y="2681799"/>
              <a:ext cx="540000" cy="216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-34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1AD0899-DD16-4BD1-9B08-45D4B31677A9}"/>
              </a:ext>
            </a:extLst>
          </p:cNvPr>
          <p:cNvGrpSpPr/>
          <p:nvPr/>
        </p:nvGrpSpPr>
        <p:grpSpPr>
          <a:xfrm>
            <a:off x="5585718" y="3884716"/>
            <a:ext cx="924176" cy="894880"/>
            <a:chOff x="5699202" y="3887243"/>
            <a:chExt cx="924176" cy="894880"/>
          </a:xfrm>
        </p:grpSpPr>
        <p:sp>
          <p:nvSpPr>
            <p:cNvPr id="141" name="Textfeld 140"/>
            <p:cNvSpPr txBox="1"/>
            <p:nvPr/>
          </p:nvSpPr>
          <p:spPr>
            <a:xfrm>
              <a:off x="5699202" y="3887243"/>
              <a:ext cx="924176" cy="59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latin typeface="+mj-lt"/>
                </a:rPr>
                <a:t>IP/TV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latin typeface="+mj-lt"/>
                  <a:cs typeface="Arial"/>
                  <a:sym typeface="Arial"/>
                </a:rPr>
                <a:t>= 54%</a:t>
              </a:r>
            </a:p>
          </p:txBody>
        </p:sp>
        <p:sp>
          <p:nvSpPr>
            <p:cNvPr id="160" name="Rechteck: abgerundete Ecken 159"/>
            <p:cNvSpPr/>
            <p:nvPr/>
          </p:nvSpPr>
          <p:spPr>
            <a:xfrm>
              <a:off x="5891290" y="4566123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+7</a:t>
              </a:r>
            </a:p>
          </p:txBody>
        </p:sp>
      </p:grpSp>
      <p:sp>
        <p:nvSpPr>
          <p:cNvPr id="46" name="Ellipse 45">
            <a:extLst>
              <a:ext uri="{FF2B5EF4-FFF2-40B4-BE49-F238E27FC236}">
                <a16:creationId xmlns:a16="http://schemas.microsoft.com/office/drawing/2014/main" id="{54D03496-8BD4-4051-B235-308172486CBB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4C3DC60-9F45-456E-822C-BC2FB89FAB01}"/>
              </a:ext>
            </a:extLst>
          </p:cNvPr>
          <p:cNvGrpSpPr/>
          <p:nvPr/>
        </p:nvGrpSpPr>
        <p:grpSpPr>
          <a:xfrm>
            <a:off x="375577" y="3776024"/>
            <a:ext cx="918706" cy="974328"/>
            <a:chOff x="489061" y="3778551"/>
            <a:chExt cx="918706" cy="974328"/>
          </a:xfrm>
        </p:grpSpPr>
        <p:sp>
          <p:nvSpPr>
            <p:cNvPr id="140" name="Textfeld 139"/>
            <p:cNvSpPr txBox="1"/>
            <p:nvPr/>
          </p:nvSpPr>
          <p:spPr>
            <a:xfrm>
              <a:off x="489061" y="4206636"/>
              <a:ext cx="918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= 54%</a:t>
              </a:r>
            </a:p>
          </p:txBody>
        </p:sp>
        <p:sp>
          <p:nvSpPr>
            <p:cNvPr id="159" name="Rechteck: abgerundete Ecken 158"/>
            <p:cNvSpPr/>
            <p:nvPr/>
          </p:nvSpPr>
          <p:spPr>
            <a:xfrm>
              <a:off x="680857" y="4536879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+16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3BF16B8-5E17-416F-A44F-55D5211AD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F22E4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58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09" y="3778551"/>
              <a:ext cx="765696" cy="44984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EDCE035-FAF1-4A1F-9BBB-6A36AFA3A7BA}"/>
              </a:ext>
            </a:extLst>
          </p:cNvPr>
          <p:cNvGrpSpPr/>
          <p:nvPr/>
        </p:nvGrpSpPr>
        <p:grpSpPr>
          <a:xfrm>
            <a:off x="2645930" y="5373216"/>
            <a:ext cx="1654316" cy="998084"/>
            <a:chOff x="5926358" y="5155018"/>
            <a:chExt cx="1654316" cy="998084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E8B6EDB-53B7-4229-8285-6584A885AAA3}"/>
                </a:ext>
              </a:extLst>
            </p:cNvPr>
            <p:cNvSpPr txBox="1"/>
            <p:nvPr/>
          </p:nvSpPr>
          <p:spPr>
            <a:xfrm>
              <a:off x="5926358" y="5155018"/>
              <a:ext cx="1654316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digital Radio </a:t>
              </a:r>
              <a: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(IP/TV/DAB+)</a:t>
              </a:r>
              <a:b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</a:br>
              <a:r>
                <a:rPr lang="el-GR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Σ</a:t>
              </a:r>
              <a:r>
                <a:rPr lang="de-CH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= 77%</a:t>
              </a:r>
            </a:p>
          </p:txBody>
        </p:sp>
        <p:sp>
          <p:nvSpPr>
            <p:cNvPr id="79" name="Rechteck: abgerundete Ecken 78">
              <a:extLst>
                <a:ext uri="{FF2B5EF4-FFF2-40B4-BE49-F238E27FC236}">
                  <a16:creationId xmlns:a16="http://schemas.microsoft.com/office/drawing/2014/main" id="{A5CFBB4C-B96B-4683-B789-F9C65D6DE463}"/>
                </a:ext>
              </a:extLst>
            </p:cNvPr>
            <p:cNvSpPr/>
            <p:nvPr/>
          </p:nvSpPr>
          <p:spPr>
            <a:xfrm>
              <a:off x="6463626" y="5937102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</a:t>
              </a:r>
            </a:p>
          </p:txBody>
        </p:sp>
      </p:grp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08CC930D-49FB-4BAD-9058-C60941F63AEC}"/>
              </a:ext>
            </a:extLst>
          </p:cNvPr>
          <p:cNvSpPr/>
          <p:nvPr/>
        </p:nvSpPr>
        <p:spPr>
          <a:xfrm>
            <a:off x="5049159" y="2476492"/>
            <a:ext cx="1988278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change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compared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to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2015/2 in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percentage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points</a:t>
            </a:r>
            <a:endParaRPr lang="de-CH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588CB3B-0ECB-49F7-9989-A92B017F4DD8}"/>
              </a:ext>
            </a:extLst>
          </p:cNvPr>
          <p:cNvCxnSpPr>
            <a:stCxn id="66" idx="1"/>
            <a:endCxn id="14" idx="3"/>
          </p:cNvCxnSpPr>
          <p:nvPr/>
        </p:nvCxnSpPr>
        <p:spPr>
          <a:xfrm flipH="1" flipV="1">
            <a:off x="3698547" y="2680409"/>
            <a:ext cx="1350612" cy="44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7013F8B-D441-460A-BE58-31EF7E61CA7E}"/>
              </a:ext>
            </a:extLst>
          </p:cNvPr>
          <p:cNvCxnSpPr>
            <a:cxnSpLocks/>
            <a:stCxn id="66" idx="1"/>
            <a:endCxn id="151" idx="3"/>
          </p:cNvCxnSpPr>
          <p:nvPr/>
        </p:nvCxnSpPr>
        <p:spPr>
          <a:xfrm flipH="1">
            <a:off x="4345117" y="2724766"/>
            <a:ext cx="704042" cy="8396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9971F6A4-D600-4A00-950F-1122D79FF83D}"/>
              </a:ext>
            </a:extLst>
          </p:cNvPr>
          <p:cNvSpPr txBox="1"/>
          <p:nvPr/>
        </p:nvSpPr>
        <p:spPr>
          <a:xfrm>
            <a:off x="371475" y="6484226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n(2023/2)=2’725)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C2E09D-39DD-49AC-95DD-76FCAD0F9E47}"/>
              </a:ext>
            </a:extLst>
          </p:cNvPr>
          <p:cNvSpPr txBox="1"/>
          <p:nvPr/>
        </p:nvSpPr>
        <p:spPr>
          <a:xfrm>
            <a:off x="3231468" y="209786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>
                    <a:lumMod val="75000"/>
                  </a:schemeClr>
                </a:solidFill>
              </a:rPr>
              <a:t>± 1.1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C83B916-A4E3-4486-976A-B8CED1F0CAD0}"/>
              </a:ext>
            </a:extLst>
          </p:cNvPr>
          <p:cNvSpPr txBox="1"/>
          <p:nvPr/>
        </p:nvSpPr>
        <p:spPr>
          <a:xfrm>
            <a:off x="2551215" y="3034559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1.1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1FD904E-6DC5-4D8C-A7CF-F1AD219D604E}"/>
              </a:ext>
            </a:extLst>
          </p:cNvPr>
          <p:cNvSpPr txBox="1"/>
          <p:nvPr/>
        </p:nvSpPr>
        <p:spPr>
          <a:xfrm>
            <a:off x="2003151" y="398701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1.3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F8C91C71-D088-4C5A-A69F-1DA91E9C2CF9}"/>
              </a:ext>
            </a:extLst>
          </p:cNvPr>
          <p:cNvSpPr txBox="1"/>
          <p:nvPr/>
        </p:nvSpPr>
        <p:spPr>
          <a:xfrm>
            <a:off x="4468338" y="400049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7E637F84-30E5-413F-AA5B-C4E49F5EE6A0}"/>
              </a:ext>
            </a:extLst>
          </p:cNvPr>
          <p:cNvSpPr txBox="1"/>
          <p:nvPr/>
        </p:nvSpPr>
        <p:spPr>
          <a:xfrm>
            <a:off x="3885999" y="302936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73A0BD7-870C-49B7-BD2E-A58323DA62BB}"/>
              </a:ext>
            </a:extLst>
          </p:cNvPr>
          <p:cNvSpPr txBox="1"/>
          <p:nvPr/>
        </p:nvSpPr>
        <p:spPr>
          <a:xfrm>
            <a:off x="1474396" y="2728345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1.8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C75CE1E-4AE4-431C-B8D5-C6E7B3B6D69D}"/>
              </a:ext>
            </a:extLst>
          </p:cNvPr>
          <p:cNvSpPr txBox="1"/>
          <p:nvPr/>
        </p:nvSpPr>
        <p:spPr>
          <a:xfrm>
            <a:off x="585914" y="473415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1.8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00A5627-A319-4C15-92E2-78B4220FCFFE}"/>
              </a:ext>
            </a:extLst>
          </p:cNvPr>
          <p:cNvSpPr txBox="1"/>
          <p:nvPr/>
        </p:nvSpPr>
        <p:spPr>
          <a:xfrm>
            <a:off x="3692522" y="588045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1.6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A2CF5D98-709F-4DBB-ABE1-02943824AF54}"/>
              </a:ext>
            </a:extLst>
          </p:cNvPr>
          <p:cNvSpPr txBox="1"/>
          <p:nvPr/>
        </p:nvSpPr>
        <p:spPr>
          <a:xfrm>
            <a:off x="5711018" y="4775719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1.9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51A5B12-3DD9-4A9D-80F1-EE005790DFEE}"/>
              </a:ext>
            </a:extLst>
          </p:cNvPr>
          <p:cNvSpPr txBox="1"/>
          <p:nvPr/>
        </p:nvSpPr>
        <p:spPr>
          <a:xfrm>
            <a:off x="6011804" y="5727694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E16DD67-E8AC-4FFC-B7CF-5C48A3337AD9}"/>
              </a:ext>
            </a:extLst>
          </p:cNvPr>
          <p:cNvSpPr txBox="1"/>
          <p:nvPr/>
        </p:nvSpPr>
        <p:spPr>
          <a:xfrm>
            <a:off x="6011804" y="625308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0.5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9381333-A130-418D-AA0B-57738EE84A76}"/>
              </a:ext>
            </a:extLst>
          </p:cNvPr>
          <p:cNvSpPr txBox="1"/>
          <p:nvPr/>
        </p:nvSpPr>
        <p:spPr>
          <a:xfrm>
            <a:off x="3215880" y="416872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1.5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4CCA492-93D8-4C1B-88CB-682112F0A4B9}"/>
              </a:ext>
            </a:extLst>
          </p:cNvPr>
          <p:cNvSpPr txBox="1"/>
          <p:nvPr/>
        </p:nvSpPr>
        <p:spPr>
          <a:xfrm>
            <a:off x="3243450" y="3393121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1D3B518A-CC0C-4890-BE4B-37079DFED497}"/>
              </a:ext>
            </a:extLst>
          </p:cNvPr>
          <p:cNvSpPr/>
          <p:nvPr/>
        </p:nvSpPr>
        <p:spPr>
          <a:xfrm>
            <a:off x="6518700" y="6243826"/>
            <a:ext cx="43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rgbClr val="DA1838"/>
                </a:solidFill>
                <a:latin typeface="+mj-lt"/>
              </a:rPr>
              <a:t>-1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29F864C-96AF-285D-716C-9DC35030958C}"/>
              </a:ext>
            </a:extLst>
          </p:cNvPr>
          <p:cNvSpPr/>
          <p:nvPr/>
        </p:nvSpPr>
        <p:spPr>
          <a:xfrm>
            <a:off x="7104112" y="6349577"/>
            <a:ext cx="3315126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7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77643977"/>
              </p:ext>
            </p:extLst>
          </p:nvPr>
        </p:nvGraphicFramePr>
        <p:xfrm>
          <a:off x="983432" y="1628706"/>
          <a:ext cx="10625862" cy="447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9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6527"/>
            <a:ext cx="10450249" cy="470898"/>
          </a:xfrm>
        </p:spPr>
        <p:txBody>
          <a:bodyPr/>
          <a:lstStyle/>
          <a:p>
            <a:r>
              <a:rPr lang="de-CH" sz="1700" b="0" dirty="0"/>
              <a:t>10%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still listen </a:t>
            </a:r>
            <a:r>
              <a:rPr lang="de-CH" sz="1700" b="0" dirty="0" err="1"/>
              <a:t>exclusively</a:t>
            </a:r>
            <a:r>
              <a:rPr lang="de-CH" sz="1700" b="0" dirty="0"/>
              <a:t> </a:t>
            </a:r>
            <a:r>
              <a:rPr lang="de-CH" sz="1700" b="0" dirty="0" err="1"/>
              <a:t>to</a:t>
            </a:r>
            <a:r>
              <a:rPr lang="de-CH" sz="1700" b="0" dirty="0"/>
              <a:t> FM Radio. 76% listen </a:t>
            </a:r>
            <a:r>
              <a:rPr lang="de-CH" sz="1700" b="0" dirty="0" err="1"/>
              <a:t>to</a:t>
            </a:r>
            <a:r>
              <a:rPr lang="de-CH" sz="1700" b="0" dirty="0"/>
              <a:t> digital </a:t>
            </a:r>
            <a:r>
              <a:rPr lang="de-CH" sz="1700" b="0" dirty="0" err="1"/>
              <a:t>radio</a:t>
            </a:r>
            <a:r>
              <a:rPr lang="de-CH" sz="1700" b="0" dirty="0"/>
              <a:t>. </a:t>
            </a:r>
            <a:r>
              <a:rPr lang="de-CH" sz="1700" b="0" dirty="0" err="1"/>
              <a:t>Almost</a:t>
            </a:r>
            <a:r>
              <a:rPr lang="de-CH" sz="1700" b="0" dirty="0"/>
              <a:t> half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(45%) </a:t>
            </a:r>
            <a:r>
              <a:rPr lang="en-GB" sz="1700" b="0" dirty="0"/>
              <a:t>no longer listens to FM radio, only digital radio</a:t>
            </a:r>
            <a:r>
              <a:rPr lang="de-CH" sz="1700" b="0" dirty="0"/>
              <a:t>..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by mode of transmission (in per 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sp>
        <p:nvSpPr>
          <p:cNvPr id="68" name="Rechteck 67"/>
          <p:cNvSpPr>
            <a:spLocks/>
          </p:cNvSpPr>
          <p:nvPr/>
        </p:nvSpPr>
        <p:spPr>
          <a:xfrm>
            <a:off x="10900867" y="1628706"/>
            <a:ext cx="595732" cy="4437244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el 8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Development of user share over time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1" name="Gerade Verbindung 85">
            <a:extLst>
              <a:ext uri="{FF2B5EF4-FFF2-40B4-BE49-F238E27FC236}">
                <a16:creationId xmlns:a16="http://schemas.microsoft.com/office/drawing/2014/main" id="{FB45633F-0DFA-484E-8EB9-E68A24E73382}"/>
              </a:ext>
            </a:extLst>
          </p:cNvPr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eck 121">
            <a:extLst>
              <a:ext uri="{FF2B5EF4-FFF2-40B4-BE49-F238E27FC236}">
                <a16:creationId xmlns:a16="http://schemas.microsoft.com/office/drawing/2014/main" id="{D6D5C972-3ABC-4899-9B68-17C7C2F13C04}"/>
              </a:ext>
            </a:extLst>
          </p:cNvPr>
          <p:cNvSpPr/>
          <p:nvPr/>
        </p:nvSpPr>
        <p:spPr>
          <a:xfrm>
            <a:off x="10919853" y="6808"/>
            <a:ext cx="686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REACH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1CE5C042-77E9-4DD9-8630-DA62C640451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A5DA7E95-5E5D-4749-A3D9-067586BB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FAB3272B-202A-466E-A1CA-12A06AEEAF50}"/>
              </a:ext>
            </a:extLst>
          </p:cNvPr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n(2021/1)=2’670, n(2021/2)=2’801, n(2022/1)=2’789, n(2022/2)=2’841, n(2023/1)=2’756), n(2023/2)=2’725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DEC6D10-CAC4-4D8E-8E0A-1525C3588429}"/>
              </a:ext>
            </a:extLst>
          </p:cNvPr>
          <p:cNvGrpSpPr/>
          <p:nvPr/>
        </p:nvGrpSpPr>
        <p:grpSpPr>
          <a:xfrm>
            <a:off x="11409575" y="1917150"/>
            <a:ext cx="631399" cy="3004968"/>
            <a:chOff x="11355604" y="1917150"/>
            <a:chExt cx="631399" cy="3004968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64D503D-85B9-4692-817F-34D5831642EE}"/>
                </a:ext>
              </a:extLst>
            </p:cNvPr>
            <p:cNvSpPr txBox="1"/>
            <p:nvPr/>
          </p:nvSpPr>
          <p:spPr>
            <a:xfrm>
              <a:off x="11355604" y="191715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1490B0E-34E0-4C8F-A1FC-964D62AC87CD}"/>
                </a:ext>
              </a:extLst>
            </p:cNvPr>
            <p:cNvSpPr txBox="1"/>
            <p:nvPr/>
          </p:nvSpPr>
          <p:spPr>
            <a:xfrm>
              <a:off x="11355604" y="282030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1.9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16F2F8E-CB05-45FE-8A23-FF0AF3718977}"/>
                </a:ext>
              </a:extLst>
            </p:cNvPr>
            <p:cNvSpPr txBox="1"/>
            <p:nvPr/>
          </p:nvSpPr>
          <p:spPr>
            <a:xfrm>
              <a:off x="11355604" y="404985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1.7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C9AD839-6618-4941-A573-D9C779094368}"/>
                </a:ext>
              </a:extLst>
            </p:cNvPr>
            <p:cNvSpPr txBox="1"/>
            <p:nvPr/>
          </p:nvSpPr>
          <p:spPr>
            <a:xfrm>
              <a:off x="11355604" y="469552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1.1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85C597E-9902-4CA0-9246-10AC90E7D11C}"/>
              </a:ext>
            </a:extLst>
          </p:cNvPr>
          <p:cNvGrpSpPr/>
          <p:nvPr/>
        </p:nvGrpSpPr>
        <p:grpSpPr>
          <a:xfrm>
            <a:off x="335360" y="1695630"/>
            <a:ext cx="1000594" cy="3068872"/>
            <a:chOff x="335360" y="1695630"/>
            <a:chExt cx="1000594" cy="3068872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B913F47-E7A1-41D5-AEB0-7B310419898E}"/>
                </a:ext>
              </a:extLst>
            </p:cNvPr>
            <p:cNvSpPr txBox="1"/>
            <p:nvPr/>
          </p:nvSpPr>
          <p:spPr>
            <a:xfrm>
              <a:off x="534133" y="1695630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err="1">
                  <a:solidFill>
                    <a:schemeClr val="bg1">
                      <a:lumMod val="75000"/>
                    </a:schemeClr>
                  </a:solidFill>
                  <a:ea typeface="Cambria" panose="02040503050406030204" pitchFamily="18" charset="0"/>
                </a:rPr>
                <a:t>Unknown</a:t>
              </a:r>
              <a:endParaRPr lang="de-CH" sz="1100" dirty="0"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BC42D57-E458-46C7-9FCA-AC85B2D18489}"/>
                </a:ext>
              </a:extLst>
            </p:cNvPr>
            <p:cNvSpPr txBox="1"/>
            <p:nvPr/>
          </p:nvSpPr>
          <p:spPr>
            <a:xfrm>
              <a:off x="545353" y="1853201"/>
              <a:ext cx="705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err="1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No</a:t>
              </a:r>
              <a:r>
                <a:rPr lang="de-CH" sz="1100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 Radio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605DC19-CC69-4DB5-A914-8ADBA5D24DCD}"/>
                </a:ext>
              </a:extLst>
            </p:cNvPr>
            <p:cNvSpPr txBox="1"/>
            <p:nvPr/>
          </p:nvSpPr>
          <p:spPr>
            <a:xfrm>
              <a:off x="494057" y="2213005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DD2241"/>
                  </a:solidFill>
                  <a:ea typeface="Cambria" panose="02040503050406030204" pitchFamily="18" charset="0"/>
                </a:rPr>
                <a:t>Digital </a:t>
              </a:r>
              <a:r>
                <a:rPr lang="de-CH" sz="1100" dirty="0" err="1">
                  <a:solidFill>
                    <a:srgbClr val="DD2241"/>
                  </a:solidFill>
                  <a:ea typeface="Cambria" panose="02040503050406030204" pitchFamily="18" charset="0"/>
                </a:rPr>
                <a:t>Only</a:t>
              </a:r>
              <a:endParaRPr lang="de-CH" sz="1100" dirty="0">
                <a:solidFill>
                  <a:srgbClr val="DD2241"/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A01C4A3-0365-4ACF-8585-27124AB84700}"/>
                </a:ext>
              </a:extLst>
            </p:cNvPr>
            <p:cNvSpPr txBox="1"/>
            <p:nvPr/>
          </p:nvSpPr>
          <p:spPr>
            <a:xfrm>
              <a:off x="335360" y="3298195"/>
              <a:ext cx="8915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000000"/>
                  </a:solidFill>
                  <a:ea typeface="Cambria" panose="02040503050406030204" pitchFamily="18" charset="0"/>
                </a:rPr>
                <a:t>FM &amp; Digital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6BA0268-4148-4F8C-B7A4-4313743C9EE6}"/>
                </a:ext>
              </a:extLst>
            </p:cNvPr>
            <p:cNvSpPr txBox="1"/>
            <p:nvPr/>
          </p:nvSpPr>
          <p:spPr>
            <a:xfrm>
              <a:off x="579017" y="4502892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7F7F7F"/>
                  </a:solidFill>
                  <a:ea typeface="Cambria" panose="02040503050406030204" pitchFamily="18" charset="0"/>
                </a:rPr>
                <a:t>FM </a:t>
              </a:r>
              <a:r>
                <a:rPr lang="de-CH" sz="1100" dirty="0" err="1">
                  <a:solidFill>
                    <a:srgbClr val="7F7F7F"/>
                  </a:solidFill>
                  <a:ea typeface="Cambria" panose="02040503050406030204" pitchFamily="18" charset="0"/>
                </a:rPr>
                <a:t>Only</a:t>
              </a:r>
              <a:endParaRPr lang="de-CH" sz="1100" dirty="0">
                <a:solidFill>
                  <a:srgbClr val="7F7F7F"/>
                </a:solidFill>
                <a:ea typeface="Cambria" panose="02040503050406030204" pitchFamily="18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DF7BFAE3-99F6-8999-E389-4F3C2DE61B31}"/>
              </a:ext>
            </a:extLst>
          </p:cNvPr>
          <p:cNvSpPr/>
          <p:nvPr/>
        </p:nvSpPr>
        <p:spPr>
          <a:xfrm>
            <a:off x="8570770" y="6534459"/>
            <a:ext cx="3315126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Eh4b_vKnXywsY7hhZv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MeitX2D_4QvCh1pjM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E0ImrjwjL5m9yb569L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mRbdwbPtaNs8.AVn5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sZCL0CDRTDeEgUnpG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4C5F2FAA306D40AC15DB2EBE0DB8B4" ma:contentTypeVersion="17" ma:contentTypeDescription="Ein neues Dokument erstellen." ma:contentTypeScope="" ma:versionID="9cc94efa35373235313f4af1211e3498">
  <xsd:schema xmlns:xsd="http://www.w3.org/2001/XMLSchema" xmlns:xs="http://www.w3.org/2001/XMLSchema" xmlns:p="http://schemas.microsoft.com/office/2006/metadata/properties" xmlns:ns2="72cc5f12-433d-4193-85c6-6114a703c977" xmlns:ns3="7a218f4f-f37c-4b59-9237-6ee4e42a97e3" targetNamespace="http://schemas.microsoft.com/office/2006/metadata/properties" ma:root="true" ma:fieldsID="0ef915e18453d2bb2b7e8d53d5f401e0" ns2:_="" ns3:_="">
    <xsd:import namespace="72cc5f12-433d-4193-85c6-6114a703c977"/>
    <xsd:import namespace="7a218f4f-f37c-4b59-9237-6ee4e42a9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c5f12-433d-4193-85c6-6114a703c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6f6fbef-03e1-447a-b5c3-eae2b9c28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8f4f-f37c-4b59-9237-6ee4e42a9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fdc32e-e64b-4fed-acb9-b5d6760ba4a0}" ma:internalName="TaxCatchAll" ma:showField="CatchAllData" ma:web="7a218f4f-f37c-4b59-9237-6ee4e42a9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18f4f-f37c-4b59-9237-6ee4e42a97e3" xsi:nil="true"/>
    <lcf76f155ced4ddcb4097134ff3c332f xmlns="72cc5f12-433d-4193-85c6-6114a703c9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59233D-37CC-4DC5-9729-E4CC0816B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c5f12-433d-4193-85c6-6114a703c977"/>
    <ds:schemaRef ds:uri="7a218f4f-f37c-4b59-9237-6ee4e42a9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5F640-E152-4C58-8C4F-43A87D0C1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AE1703-0F95-4D60-8FD0-AD6061EFE042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218f4f-f37c-4b59-9237-6ee4e42a97e3"/>
    <ds:schemaRef ds:uri="72cc5f12-433d-4193-85c6-6114a703c9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Office PowerPoint</Application>
  <PresentationFormat>Breitbild</PresentationFormat>
  <Paragraphs>244</Paragraphs>
  <Slides>10</Slides>
  <Notes>10</Notes>
  <HiddenSlides>7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ATC Overlook Extra Light</vt:lpstr>
      <vt:lpstr>Calibri</vt:lpstr>
      <vt:lpstr>Calibri Light</vt:lpstr>
      <vt:lpstr>Cambria</vt:lpstr>
      <vt:lpstr>Courier New</vt:lpstr>
      <vt:lpstr>Symbol</vt:lpstr>
      <vt:lpstr>Wingdings</vt:lpstr>
      <vt:lpstr>Office</vt:lpstr>
      <vt:lpstr>GfK Group</vt:lpstr>
      <vt:lpstr>think-cell Folie</vt:lpstr>
      <vt:lpstr>PowerPoint-Präsentation</vt:lpstr>
      <vt:lpstr>Switzerland listens to the radio digitally</vt:lpstr>
      <vt:lpstr>Stabilisation of usage share by mode of reception</vt:lpstr>
      <vt:lpstr>Radio use by language region</vt:lpstr>
      <vt:lpstr>Radio use by age</vt:lpstr>
      <vt:lpstr>Radio use by location</vt:lpstr>
      <vt:lpstr>Radio use by location and mode of reception</vt:lpstr>
      <vt:lpstr>Penetration by mode of reception</vt:lpstr>
      <vt:lpstr>Development of user share over time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Kollbrunner, Manuel (GD)</dc:creator>
  <cp:lastModifiedBy>Kluser Kathrin BAKOM</cp:lastModifiedBy>
  <cp:revision>1006</cp:revision>
  <cp:lastPrinted>2018-12-21T13:24:26Z</cp:lastPrinted>
  <dcterms:created xsi:type="dcterms:W3CDTF">2017-06-12T08:56:48Z</dcterms:created>
  <dcterms:modified xsi:type="dcterms:W3CDTF">2024-02-05T13:33:28Z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0x010100A44C5F2FAA306D40AC15DB2EBE0DB8B4</vt:lpwstr>
  </property>
  <property fmtid="{D5CDD505-2E9C-101B-9397-08002B2CF9AE}" pid="3" name="MediaServiceImageTags">
    <vt:lpwstr/>
  </property>
</Properties>
</file>